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sldIdLst>
    <p:sldId id="261" r:id="rId2"/>
    <p:sldId id="263" r:id="rId3"/>
    <p:sldId id="346" r:id="rId4"/>
    <p:sldId id="458" r:id="rId5"/>
    <p:sldId id="444" r:id="rId6"/>
    <p:sldId id="445" r:id="rId7"/>
    <p:sldId id="443" r:id="rId8"/>
    <p:sldId id="447" r:id="rId9"/>
    <p:sldId id="412" r:id="rId10"/>
    <p:sldId id="446" r:id="rId11"/>
    <p:sldId id="457" r:id="rId12"/>
    <p:sldId id="454" r:id="rId13"/>
    <p:sldId id="449" r:id="rId14"/>
    <p:sldId id="448" r:id="rId15"/>
    <p:sldId id="451" r:id="rId16"/>
    <p:sldId id="455" r:id="rId17"/>
    <p:sldId id="450" r:id="rId18"/>
    <p:sldId id="452" r:id="rId19"/>
    <p:sldId id="440" r:id="rId20"/>
    <p:sldId id="456" r:id="rId21"/>
    <p:sldId id="459" r:id="rId22"/>
    <p:sldId id="460" r:id="rId23"/>
    <p:sldId id="399" r:id="rId24"/>
    <p:sldId id="434" r:id="rId25"/>
    <p:sldId id="436" r:id="rId26"/>
    <p:sldId id="325" r:id="rId27"/>
    <p:sldId id="312" r:id="rId28"/>
  </p:sldIdLst>
  <p:sldSz cx="6858000" cy="9144000" type="letter"/>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inUser" initials="M" lastIdx="1" clrIdx="0">
    <p:extLst>
      <p:ext uri="{19B8F6BF-5375-455C-9EA6-DF929625EA0E}">
        <p15:presenceInfo xmlns:p15="http://schemas.microsoft.com/office/powerpoint/2012/main" userId="Main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B7942"/>
    <a:srgbClr val="0432FF"/>
    <a:srgbClr val="008000"/>
    <a:srgbClr val="6DA945"/>
    <a:srgbClr val="FFFFCC"/>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156" autoAdjust="0"/>
    <p:restoredTop sz="94291" autoAdjust="0"/>
  </p:normalViewPr>
  <p:slideViewPr>
    <p:cSldViewPr snapToGrid="0">
      <p:cViewPr varScale="1">
        <p:scale>
          <a:sx n="96" d="100"/>
          <a:sy n="96" d="100"/>
        </p:scale>
        <p:origin x="3784" y="17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3F972A-D02E-4905-8230-6B1D72EA5CD0}" type="datetimeFigureOut">
              <a:rPr lang="en-US" smtClean="0"/>
              <a:t>3/19/21</a:t>
            </a:fld>
            <a:endParaRPr lang="en-US" dirty="0"/>
          </a:p>
        </p:txBody>
      </p:sp>
      <p:sp>
        <p:nvSpPr>
          <p:cNvPr id="4" name="Slide Image Placeholder 3"/>
          <p:cNvSpPr>
            <a:spLocks noGrp="1" noRot="1" noChangeAspect="1"/>
          </p:cNvSpPr>
          <p:nvPr>
            <p:ph type="sldImg" idx="2"/>
          </p:nvPr>
        </p:nvSpPr>
        <p:spPr>
          <a:xfrm>
            <a:off x="2271713" y="1143000"/>
            <a:ext cx="2314575"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AFC977-6F2C-40E9-9308-7EC51D76338B}" type="slidenum">
              <a:rPr lang="en-US" smtClean="0"/>
              <a:t>‹#›</a:t>
            </a:fld>
            <a:endParaRPr lang="en-US" dirty="0"/>
          </a:p>
        </p:txBody>
      </p:sp>
    </p:spTree>
    <p:extLst>
      <p:ext uri="{BB962C8B-B14F-4D97-AF65-F5344CB8AC3E}">
        <p14:creationId xmlns:p14="http://schemas.microsoft.com/office/powerpoint/2010/main" val="32384447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AFC977-6F2C-40E9-9308-7EC51D76338B}" type="slidenum">
              <a:rPr lang="en-US" smtClean="0"/>
              <a:t>2</a:t>
            </a:fld>
            <a:endParaRPr lang="en-US" dirty="0"/>
          </a:p>
        </p:txBody>
      </p:sp>
    </p:spTree>
    <p:extLst>
      <p:ext uri="{BB962C8B-B14F-4D97-AF65-F5344CB8AC3E}">
        <p14:creationId xmlns:p14="http://schemas.microsoft.com/office/powerpoint/2010/main" val="1065209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739068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AFC977-6F2C-40E9-9308-7EC51D76338B}" type="slidenum">
              <a:rPr lang="en-US" smtClean="0"/>
              <a:t>27</a:t>
            </a:fld>
            <a:endParaRPr lang="en-US" dirty="0"/>
          </a:p>
        </p:txBody>
      </p:sp>
    </p:spTree>
    <p:extLst>
      <p:ext uri="{BB962C8B-B14F-4D97-AF65-F5344CB8AC3E}">
        <p14:creationId xmlns:p14="http://schemas.microsoft.com/office/powerpoint/2010/main" val="35128609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496484"/>
            <a:ext cx="5829300" cy="3183467"/>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0" y="4802717"/>
            <a:ext cx="5143500" cy="220768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B1DF6F3-6816-4B91-B0B1-4D55950BE35D}" type="datetimeFigureOut">
              <a:rPr lang="en-US" smtClean="0"/>
              <a:t>3/19/21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50606FE-C038-4686-8FA6-008B4E7EDE4D}" type="slidenum">
              <a:rPr lang="en-US" smtClean="0"/>
              <a:t>‹#›</a:t>
            </a:fld>
            <a:endParaRPr lang="en-US" dirty="0"/>
          </a:p>
        </p:txBody>
      </p:sp>
    </p:spTree>
    <p:extLst>
      <p:ext uri="{BB962C8B-B14F-4D97-AF65-F5344CB8AC3E}">
        <p14:creationId xmlns:p14="http://schemas.microsoft.com/office/powerpoint/2010/main" val="8138911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B1DF6F3-6816-4B91-B0B1-4D55950BE35D}" type="datetimeFigureOut">
              <a:rPr lang="en-US" smtClean="0"/>
              <a:t>3/19/21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50606FE-C038-4686-8FA6-008B4E7EDE4D}" type="slidenum">
              <a:rPr lang="en-US" smtClean="0"/>
              <a:t>‹#›</a:t>
            </a:fld>
            <a:endParaRPr lang="en-US" dirty="0"/>
          </a:p>
        </p:txBody>
      </p:sp>
    </p:spTree>
    <p:extLst>
      <p:ext uri="{BB962C8B-B14F-4D97-AF65-F5344CB8AC3E}">
        <p14:creationId xmlns:p14="http://schemas.microsoft.com/office/powerpoint/2010/main" val="2935060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486834"/>
            <a:ext cx="1478756" cy="774911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486834"/>
            <a:ext cx="4350544" cy="77491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B1DF6F3-6816-4B91-B0B1-4D55950BE35D}" type="datetimeFigureOut">
              <a:rPr lang="en-US" smtClean="0"/>
              <a:t>3/19/21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50606FE-C038-4686-8FA6-008B4E7EDE4D}" type="slidenum">
              <a:rPr lang="en-US" smtClean="0"/>
              <a:t>‹#›</a:t>
            </a:fld>
            <a:endParaRPr lang="en-US" dirty="0"/>
          </a:p>
        </p:txBody>
      </p:sp>
    </p:spTree>
    <p:extLst>
      <p:ext uri="{BB962C8B-B14F-4D97-AF65-F5344CB8AC3E}">
        <p14:creationId xmlns:p14="http://schemas.microsoft.com/office/powerpoint/2010/main" val="42807215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B1DF6F3-6816-4B91-B0B1-4D55950BE35D}" type="datetimeFigureOut">
              <a:rPr lang="en-US" smtClean="0"/>
              <a:t>3/19/21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50606FE-C038-4686-8FA6-008B4E7EDE4D}" type="slidenum">
              <a:rPr lang="en-US" smtClean="0"/>
              <a:t>‹#›</a:t>
            </a:fld>
            <a:endParaRPr lang="en-US" dirty="0"/>
          </a:p>
        </p:txBody>
      </p:sp>
    </p:spTree>
    <p:extLst>
      <p:ext uri="{BB962C8B-B14F-4D97-AF65-F5344CB8AC3E}">
        <p14:creationId xmlns:p14="http://schemas.microsoft.com/office/powerpoint/2010/main" val="42455978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279653"/>
            <a:ext cx="5915025" cy="3803649"/>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467916" y="6119286"/>
            <a:ext cx="5915025" cy="2000249"/>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B1DF6F3-6816-4B91-B0B1-4D55950BE35D}" type="datetimeFigureOut">
              <a:rPr lang="en-US" smtClean="0"/>
              <a:t>3/19/21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50606FE-C038-4686-8FA6-008B4E7EDE4D}" type="slidenum">
              <a:rPr lang="en-US" smtClean="0"/>
              <a:t>‹#›</a:t>
            </a:fld>
            <a:endParaRPr lang="en-US" dirty="0"/>
          </a:p>
        </p:txBody>
      </p:sp>
    </p:spTree>
    <p:extLst>
      <p:ext uri="{BB962C8B-B14F-4D97-AF65-F5344CB8AC3E}">
        <p14:creationId xmlns:p14="http://schemas.microsoft.com/office/powerpoint/2010/main" val="34506725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2434167"/>
            <a:ext cx="2914650" cy="58017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2434167"/>
            <a:ext cx="2914650" cy="58017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B1DF6F3-6816-4B91-B0B1-4D55950BE35D}" type="datetimeFigureOut">
              <a:rPr lang="en-US" smtClean="0"/>
              <a:t>3/19/21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50606FE-C038-4686-8FA6-008B4E7EDE4D}" type="slidenum">
              <a:rPr lang="en-US" smtClean="0"/>
              <a:t>‹#›</a:t>
            </a:fld>
            <a:endParaRPr lang="en-US" dirty="0"/>
          </a:p>
        </p:txBody>
      </p:sp>
    </p:spTree>
    <p:extLst>
      <p:ext uri="{BB962C8B-B14F-4D97-AF65-F5344CB8AC3E}">
        <p14:creationId xmlns:p14="http://schemas.microsoft.com/office/powerpoint/2010/main" val="3115867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486836"/>
            <a:ext cx="5915025" cy="17674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1" y="2241551"/>
            <a:ext cx="2901255"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472381" y="3340100"/>
            <a:ext cx="2901255" cy="49127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241551"/>
            <a:ext cx="2915543"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3471863" y="3340100"/>
            <a:ext cx="2915543" cy="49127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B1DF6F3-6816-4B91-B0B1-4D55950BE35D}" type="datetimeFigureOut">
              <a:rPr lang="en-US" smtClean="0"/>
              <a:t>3/19/21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50606FE-C038-4686-8FA6-008B4E7EDE4D}" type="slidenum">
              <a:rPr lang="en-US" smtClean="0"/>
              <a:t>‹#›</a:t>
            </a:fld>
            <a:endParaRPr lang="en-US" dirty="0"/>
          </a:p>
        </p:txBody>
      </p:sp>
    </p:spTree>
    <p:extLst>
      <p:ext uri="{BB962C8B-B14F-4D97-AF65-F5344CB8AC3E}">
        <p14:creationId xmlns:p14="http://schemas.microsoft.com/office/powerpoint/2010/main" val="4306730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B1DF6F3-6816-4B91-B0B1-4D55950BE35D}" type="datetimeFigureOut">
              <a:rPr lang="en-US" smtClean="0"/>
              <a:t>3/19/21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50606FE-C038-4686-8FA6-008B4E7EDE4D}" type="slidenum">
              <a:rPr lang="en-US" smtClean="0"/>
              <a:t>‹#›</a:t>
            </a:fld>
            <a:endParaRPr lang="en-US" dirty="0"/>
          </a:p>
        </p:txBody>
      </p:sp>
    </p:spTree>
    <p:extLst>
      <p:ext uri="{BB962C8B-B14F-4D97-AF65-F5344CB8AC3E}">
        <p14:creationId xmlns:p14="http://schemas.microsoft.com/office/powerpoint/2010/main" val="14867079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1DF6F3-6816-4B91-B0B1-4D55950BE35D}" type="datetimeFigureOut">
              <a:rPr lang="en-US" smtClean="0"/>
              <a:t>3/19/21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50606FE-C038-4686-8FA6-008B4E7EDE4D}" type="slidenum">
              <a:rPr lang="en-US" smtClean="0"/>
              <a:t>‹#›</a:t>
            </a:fld>
            <a:endParaRPr lang="en-US" dirty="0"/>
          </a:p>
        </p:txBody>
      </p:sp>
    </p:spTree>
    <p:extLst>
      <p:ext uri="{BB962C8B-B14F-4D97-AF65-F5344CB8AC3E}">
        <p14:creationId xmlns:p14="http://schemas.microsoft.com/office/powerpoint/2010/main" val="23542966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316569"/>
            <a:ext cx="3471863" cy="649816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FB1DF6F3-6816-4B91-B0B1-4D55950BE35D}" type="datetimeFigureOut">
              <a:rPr lang="en-US" smtClean="0"/>
              <a:t>3/19/21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50606FE-C038-4686-8FA6-008B4E7EDE4D}" type="slidenum">
              <a:rPr lang="en-US" smtClean="0"/>
              <a:t>‹#›</a:t>
            </a:fld>
            <a:endParaRPr lang="en-US" dirty="0"/>
          </a:p>
        </p:txBody>
      </p:sp>
    </p:spTree>
    <p:extLst>
      <p:ext uri="{BB962C8B-B14F-4D97-AF65-F5344CB8AC3E}">
        <p14:creationId xmlns:p14="http://schemas.microsoft.com/office/powerpoint/2010/main" val="38769145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316569"/>
            <a:ext cx="3471863" cy="6498167"/>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FB1DF6F3-6816-4B91-B0B1-4D55950BE35D}" type="datetimeFigureOut">
              <a:rPr lang="en-US" smtClean="0"/>
              <a:t>3/19/21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50606FE-C038-4686-8FA6-008B4E7EDE4D}" type="slidenum">
              <a:rPr lang="en-US" smtClean="0"/>
              <a:t>‹#›</a:t>
            </a:fld>
            <a:endParaRPr lang="en-US" dirty="0"/>
          </a:p>
        </p:txBody>
      </p:sp>
    </p:spTree>
    <p:extLst>
      <p:ext uri="{BB962C8B-B14F-4D97-AF65-F5344CB8AC3E}">
        <p14:creationId xmlns:p14="http://schemas.microsoft.com/office/powerpoint/2010/main" val="12097217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486836"/>
            <a:ext cx="5915025" cy="176741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2434167"/>
            <a:ext cx="5915025" cy="580178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8475136"/>
            <a:ext cx="1543050" cy="486833"/>
          </a:xfrm>
          <a:prstGeom prst="rect">
            <a:avLst/>
          </a:prstGeom>
        </p:spPr>
        <p:txBody>
          <a:bodyPr vert="horz" lIns="91440" tIns="45720" rIns="91440" bIns="45720" rtlCol="0" anchor="ctr"/>
          <a:lstStyle>
            <a:lvl1pPr algn="l">
              <a:defRPr sz="900">
                <a:solidFill>
                  <a:schemeClr val="tx1">
                    <a:tint val="75000"/>
                  </a:schemeClr>
                </a:solidFill>
              </a:defRPr>
            </a:lvl1pPr>
          </a:lstStyle>
          <a:p>
            <a:fld id="{FB1DF6F3-6816-4B91-B0B1-4D55950BE35D}" type="datetimeFigureOut">
              <a:rPr lang="en-US" smtClean="0"/>
              <a:t>3/19/21</a:t>
            </a:fld>
            <a:endParaRPr lang="en-US" dirty="0"/>
          </a:p>
        </p:txBody>
      </p:sp>
      <p:sp>
        <p:nvSpPr>
          <p:cNvPr id="5" name="Footer Placeholder 4"/>
          <p:cNvSpPr>
            <a:spLocks noGrp="1"/>
          </p:cNvSpPr>
          <p:nvPr>
            <p:ph type="ftr" sz="quarter" idx="3"/>
          </p:nvPr>
        </p:nvSpPr>
        <p:spPr>
          <a:xfrm>
            <a:off x="2271713" y="8475136"/>
            <a:ext cx="2314575" cy="48683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43463" y="8475136"/>
            <a:ext cx="1543050" cy="486833"/>
          </a:xfrm>
          <a:prstGeom prst="rect">
            <a:avLst/>
          </a:prstGeom>
        </p:spPr>
        <p:txBody>
          <a:bodyPr vert="horz" lIns="91440" tIns="45720" rIns="91440" bIns="45720" rtlCol="0" anchor="ctr"/>
          <a:lstStyle>
            <a:lvl1pPr algn="r">
              <a:defRPr sz="900">
                <a:solidFill>
                  <a:schemeClr val="tx1">
                    <a:tint val="75000"/>
                  </a:schemeClr>
                </a:solidFill>
              </a:defRPr>
            </a:lvl1pPr>
          </a:lstStyle>
          <a:p>
            <a:fld id="{250606FE-C038-4686-8FA6-008B4E7EDE4D}" type="slidenum">
              <a:rPr lang="en-US" smtClean="0"/>
              <a:t>‹#›</a:t>
            </a:fld>
            <a:endParaRPr lang="en-US" dirty="0"/>
          </a:p>
        </p:txBody>
      </p:sp>
    </p:spTree>
    <p:extLst>
      <p:ext uri="{BB962C8B-B14F-4D97-AF65-F5344CB8AC3E}">
        <p14:creationId xmlns:p14="http://schemas.microsoft.com/office/powerpoint/2010/main" val="39230457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image" Target="../media/image32.gif"/><Relationship Id="rId7" Type="http://schemas.openxmlformats.org/officeDocument/2006/relationships/image" Target="../media/image36.jpg"/><Relationship Id="rId2" Type="http://schemas.openxmlformats.org/officeDocument/2006/relationships/hyperlink" Target="https://www.facebook.com/TarHeelUnit733MCLA/" TargetMode="External"/><Relationship Id="rId1" Type="http://schemas.openxmlformats.org/officeDocument/2006/relationships/slideLayout" Target="../slideLayouts/slideLayout7.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g"/></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40.jpg"/></Relationships>
</file>

<file path=ppt/slides/_rels/slide15.xml.rels><?xml version="1.0" encoding="UTF-8" standalone="yes"?>
<Relationships xmlns="http://schemas.openxmlformats.org/package/2006/relationships"><Relationship Id="rId8" Type="http://schemas.openxmlformats.org/officeDocument/2006/relationships/image" Target="../media/image48.jpg"/><Relationship Id="rId3" Type="http://schemas.openxmlformats.org/officeDocument/2006/relationships/image" Target="../media/image43.jpg"/><Relationship Id="rId7" Type="http://schemas.openxmlformats.org/officeDocument/2006/relationships/image" Target="../media/image47.jp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46.jpg"/><Relationship Id="rId5" Type="http://schemas.openxmlformats.org/officeDocument/2006/relationships/image" Target="../media/image45.jpg"/><Relationship Id="rId4" Type="http://schemas.openxmlformats.org/officeDocument/2006/relationships/image" Target="../media/image44.jpg"/></Relationships>
</file>

<file path=ppt/slides/_rels/slide16.xml.rels><?xml version="1.0" encoding="UTF-8" standalone="yes"?>
<Relationships xmlns="http://schemas.openxmlformats.org/package/2006/relationships"><Relationship Id="rId8" Type="http://schemas.openxmlformats.org/officeDocument/2006/relationships/image" Target="../media/image54.jpg"/><Relationship Id="rId3" Type="http://schemas.openxmlformats.org/officeDocument/2006/relationships/image" Target="../media/image1.jpg"/><Relationship Id="rId7" Type="http://schemas.openxmlformats.org/officeDocument/2006/relationships/image" Target="../media/image53.jpg"/><Relationship Id="rId2" Type="http://schemas.openxmlformats.org/officeDocument/2006/relationships/image" Target="../media/image49.jpeg"/><Relationship Id="rId1" Type="http://schemas.openxmlformats.org/officeDocument/2006/relationships/slideLayout" Target="../slideLayouts/slideLayout7.xml"/><Relationship Id="rId6" Type="http://schemas.openxmlformats.org/officeDocument/2006/relationships/image" Target="../media/image52.jpg"/><Relationship Id="rId5" Type="http://schemas.openxmlformats.org/officeDocument/2006/relationships/image" Target="../media/image51.jpg"/><Relationship Id="rId4" Type="http://schemas.openxmlformats.org/officeDocument/2006/relationships/image" Target="../media/image50.JPG"/><Relationship Id="rId9" Type="http://schemas.openxmlformats.org/officeDocument/2006/relationships/image" Target="../media/image55.jpg"/></Relationships>
</file>

<file path=ppt/slides/_rels/slide17.xml.rels><?xml version="1.0" encoding="UTF-8" standalone="yes"?>
<Relationships xmlns="http://schemas.openxmlformats.org/package/2006/relationships"><Relationship Id="rId3" Type="http://schemas.openxmlformats.org/officeDocument/2006/relationships/image" Target="../media/image56.jpg"/><Relationship Id="rId7" Type="http://schemas.openxmlformats.org/officeDocument/2006/relationships/image" Target="../media/image60.jp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59.jpg"/><Relationship Id="rId5" Type="http://schemas.openxmlformats.org/officeDocument/2006/relationships/image" Target="../media/image58.jpg"/><Relationship Id="rId4" Type="http://schemas.openxmlformats.org/officeDocument/2006/relationships/image" Target="../media/image57.jpg"/></Relationships>
</file>

<file path=ppt/slides/_rels/slide18.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64.jpg"/><Relationship Id="rId5" Type="http://schemas.openxmlformats.org/officeDocument/2006/relationships/image" Target="../media/image63.jpg"/><Relationship Id="rId4" Type="http://schemas.openxmlformats.org/officeDocument/2006/relationships/image" Target="../media/image62.jpg"/></Relationships>
</file>

<file path=ppt/slides/_rels/slide19.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67.jpg"/><Relationship Id="rId4" Type="http://schemas.openxmlformats.org/officeDocument/2006/relationships/image" Target="../media/image66.jp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69.jpg"/></Relationships>
</file>

<file path=ppt/slides/_rels/slide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5.jp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hyperlink" Target="mailto:linthicj@bellsouth.net" TargetMode="External"/><Relationship Id="rId5" Type="http://schemas.openxmlformats.org/officeDocument/2006/relationships/hyperlink" Target="http://www.tarheelmcl.org/" TargetMode="Externa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1.jp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g"/><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jp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1.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1A943-6D61-4CA5-872B-2624F7A120C4}"/>
              </a:ext>
            </a:extLst>
          </p:cNvPr>
          <p:cNvSpPr>
            <a:spLocks noGrp="1"/>
          </p:cNvSpPr>
          <p:nvPr>
            <p:ph type="title"/>
          </p:nvPr>
        </p:nvSpPr>
        <p:spPr>
          <a:xfrm rot="16200000">
            <a:off x="-3438157" y="4719028"/>
            <a:ext cx="8247918" cy="1904751"/>
          </a:xfrm>
          <a:noFill/>
        </p:spPr>
        <p:txBody>
          <a:bodyPr>
            <a:normAutofit/>
          </a:bodyPr>
          <a:lstStyle/>
          <a:p>
            <a:pPr algn="ctr"/>
            <a:r>
              <a:rPr lang="en-US" sz="7200" b="1" dirty="0">
                <a:solidFill>
                  <a:srgbClr val="FF0000"/>
                </a:solidFill>
                <a:latin typeface="Times New Roman" panose="02020603050405020304" pitchFamily="18" charset="0"/>
                <a:cs typeface="Times New Roman" panose="02020603050405020304" pitchFamily="18" charset="0"/>
              </a:rPr>
              <a:t>SCUTTLEBUTT</a:t>
            </a:r>
          </a:p>
        </p:txBody>
      </p:sp>
      <p:sp>
        <p:nvSpPr>
          <p:cNvPr id="3" name="Content Placeholder 2">
            <a:extLst>
              <a:ext uri="{FF2B5EF4-FFF2-40B4-BE49-F238E27FC236}">
                <a16:creationId xmlns:a16="http://schemas.microsoft.com/office/drawing/2014/main" id="{F78DDAD2-43C8-422E-8F3E-7D164F2379BD}"/>
              </a:ext>
            </a:extLst>
          </p:cNvPr>
          <p:cNvSpPr>
            <a:spLocks noGrp="1"/>
          </p:cNvSpPr>
          <p:nvPr>
            <p:ph idx="1"/>
          </p:nvPr>
        </p:nvSpPr>
        <p:spPr>
          <a:xfrm>
            <a:off x="0" y="19050"/>
            <a:ext cx="6857999" cy="1950428"/>
          </a:xfrm>
          <a:solidFill>
            <a:srgbClr val="FFC000"/>
          </a:solidFill>
        </p:spPr>
        <p:txBody>
          <a:bodyPr>
            <a:normAutofit fontScale="62500" lnSpcReduction="20000"/>
          </a:bodyPr>
          <a:lstStyle/>
          <a:p>
            <a:pPr marL="0" indent="0" algn="ctr">
              <a:buNone/>
            </a:pPr>
            <a:endParaRPr lang="en-US" sz="7200" b="1" dirty="0">
              <a:solidFill>
                <a:srgbClr val="FF0000"/>
              </a:solidFill>
              <a:latin typeface="Copperplate" panose="02000504000000020004" pitchFamily="2" charset="77"/>
            </a:endParaRPr>
          </a:p>
          <a:p>
            <a:pPr marL="0" indent="0" algn="ctr">
              <a:buNone/>
            </a:pPr>
            <a:r>
              <a:rPr lang="en-US" sz="5100" b="1" dirty="0">
                <a:solidFill>
                  <a:srgbClr val="FF0000"/>
                </a:solidFill>
                <a:latin typeface="Copperplate" panose="02000504000000020004" pitchFamily="2" charset="77"/>
              </a:rPr>
              <a:t>Marine Corps League</a:t>
            </a:r>
          </a:p>
          <a:p>
            <a:pPr marL="0" indent="0" algn="ctr">
              <a:buNone/>
            </a:pPr>
            <a:r>
              <a:rPr lang="en-US" sz="5100" b="1" dirty="0">
                <a:solidFill>
                  <a:srgbClr val="FF0000"/>
                </a:solidFill>
                <a:latin typeface="Copperplate" panose="02000504000000020004" pitchFamily="2" charset="77"/>
              </a:rPr>
              <a:t>Tar Heel Detachment # 733</a:t>
            </a:r>
          </a:p>
          <a:p>
            <a:pPr marL="0" indent="0" algn="ctr">
              <a:buNone/>
            </a:pPr>
            <a:r>
              <a:rPr lang="en-US" sz="4500" dirty="0">
                <a:solidFill>
                  <a:srgbClr val="FF0000"/>
                </a:solidFill>
                <a:latin typeface="Copperplate Gothic Bold" panose="020E0705020206020404" pitchFamily="34" charset="0"/>
              </a:rPr>
              <a:t>March 2021</a:t>
            </a:r>
          </a:p>
          <a:p>
            <a:pPr marL="0" indent="0" algn="just">
              <a:lnSpc>
                <a:spcPct val="120000"/>
              </a:lnSpc>
              <a:spcBef>
                <a:spcPts val="0"/>
              </a:spcBef>
              <a:buNone/>
            </a:pPr>
            <a:endParaRPr lang="en-US" sz="7200" dirty="0">
              <a:latin typeface="Times New Roman" panose="02020603050405020304" pitchFamily="18" charset="0"/>
              <a:cs typeface="Times New Roman" panose="02020603050405020304" pitchFamily="18" charset="0"/>
            </a:endParaRPr>
          </a:p>
          <a:p>
            <a:pPr marL="0" indent="0" algn="ctr">
              <a:lnSpc>
                <a:spcPct val="120000"/>
              </a:lnSpc>
              <a:spcBef>
                <a:spcPts val="0"/>
              </a:spcBef>
              <a:buNone/>
            </a:pPr>
            <a:endParaRPr lang="en-US" sz="7200" dirty="0">
              <a:latin typeface="Times New Roman" panose="02020603050405020304" pitchFamily="18" charset="0"/>
              <a:cs typeface="Times New Roman" panose="02020603050405020304" pitchFamily="18" charset="0"/>
            </a:endParaRPr>
          </a:p>
          <a:p>
            <a:pPr marL="0" indent="0" algn="just">
              <a:lnSpc>
                <a:spcPct val="120000"/>
              </a:lnSpc>
              <a:spcBef>
                <a:spcPts val="0"/>
              </a:spcBef>
              <a:buNone/>
            </a:pPr>
            <a:endParaRPr lang="en-US" sz="2800" dirty="0">
              <a:latin typeface="Times New Roman" panose="02020603050405020304" pitchFamily="18" charset="0"/>
              <a:cs typeface="Times New Roman" panose="02020603050405020304" pitchFamily="18" charset="0"/>
            </a:endParaRPr>
          </a:p>
          <a:p>
            <a:pPr marL="0" indent="0" algn="just">
              <a:lnSpc>
                <a:spcPct val="120000"/>
              </a:lnSpc>
              <a:spcBef>
                <a:spcPts val="0"/>
              </a:spcBef>
              <a:buNone/>
            </a:pPr>
            <a:endParaRPr lang="en-US" sz="2800" dirty="0">
              <a:latin typeface="Times New Roman" panose="02020603050405020304" pitchFamily="18" charset="0"/>
              <a:cs typeface="Times New Roman" panose="02020603050405020304" pitchFamily="18" charset="0"/>
            </a:endParaRPr>
          </a:p>
          <a:p>
            <a:pPr marL="0" indent="0" algn="just">
              <a:lnSpc>
                <a:spcPct val="120000"/>
              </a:lnSpc>
              <a:spcBef>
                <a:spcPts val="0"/>
              </a:spcBef>
              <a:buNone/>
            </a:pPr>
            <a:endParaRPr lang="en-US" sz="2800" dirty="0">
              <a:latin typeface="Times New Roman" panose="02020603050405020304" pitchFamily="18" charset="0"/>
              <a:cs typeface="Times New Roman" panose="02020603050405020304" pitchFamily="18" charset="0"/>
            </a:endParaRPr>
          </a:p>
          <a:p>
            <a:pPr marL="0" indent="0" algn="just">
              <a:lnSpc>
                <a:spcPct val="120000"/>
              </a:lnSpc>
              <a:spcBef>
                <a:spcPts val="0"/>
              </a:spcBef>
              <a:buNone/>
            </a:pPr>
            <a:endParaRPr lang="en-US" sz="2800" dirty="0">
              <a:latin typeface="Times New Roman" panose="02020603050405020304" pitchFamily="18" charset="0"/>
              <a:cs typeface="Times New Roman" panose="02020603050405020304" pitchFamily="18" charset="0"/>
            </a:endParaRPr>
          </a:p>
          <a:p>
            <a:pPr marL="0" indent="0" algn="just">
              <a:lnSpc>
                <a:spcPct val="120000"/>
              </a:lnSpc>
              <a:spcBef>
                <a:spcPts val="0"/>
              </a:spcBef>
              <a:buNone/>
            </a:pPr>
            <a:endParaRPr lang="en-US" sz="2800" dirty="0">
              <a:latin typeface="Times New Roman" panose="02020603050405020304" pitchFamily="18" charset="0"/>
              <a:cs typeface="Times New Roman" panose="02020603050405020304" pitchFamily="18" charset="0"/>
            </a:endParaRPr>
          </a:p>
          <a:p>
            <a:pPr marL="0" indent="0" algn="just">
              <a:lnSpc>
                <a:spcPct val="120000"/>
              </a:lnSpc>
              <a:spcBef>
                <a:spcPts val="0"/>
              </a:spcBef>
              <a:buNone/>
            </a:pPr>
            <a:endParaRPr lang="en-US" sz="2800" dirty="0">
              <a:latin typeface="Times New Roman" panose="02020603050405020304" pitchFamily="18" charset="0"/>
              <a:cs typeface="Times New Roman" panose="02020603050405020304" pitchFamily="18" charset="0"/>
            </a:endParaRPr>
          </a:p>
          <a:p>
            <a:pPr marL="0" indent="0" algn="just">
              <a:lnSpc>
                <a:spcPct val="120000"/>
              </a:lnSpc>
              <a:spcBef>
                <a:spcPts val="0"/>
              </a:spcBef>
              <a:buNone/>
            </a:pPr>
            <a:endParaRPr lang="en-US" sz="2800" dirty="0">
              <a:latin typeface="Times New Roman" panose="02020603050405020304" pitchFamily="18" charset="0"/>
              <a:cs typeface="Times New Roman" panose="02020603050405020304" pitchFamily="18" charset="0"/>
            </a:endParaRPr>
          </a:p>
          <a:p>
            <a:pPr marL="0" indent="0" algn="just">
              <a:lnSpc>
                <a:spcPct val="120000"/>
              </a:lnSpc>
              <a:spcBef>
                <a:spcPts val="0"/>
              </a:spcBef>
              <a:buNone/>
            </a:pPr>
            <a:endParaRPr lang="en-US" sz="2800" dirty="0">
              <a:latin typeface="Times New Roman" panose="02020603050405020304" pitchFamily="18" charset="0"/>
              <a:cs typeface="Times New Roman" panose="02020603050405020304" pitchFamily="18" charset="0"/>
            </a:endParaRPr>
          </a:p>
          <a:p>
            <a:pPr marL="0" indent="0" algn="just">
              <a:lnSpc>
                <a:spcPct val="120000"/>
              </a:lnSpc>
              <a:spcBef>
                <a:spcPts val="0"/>
              </a:spcBef>
              <a:buNone/>
            </a:pPr>
            <a:endParaRPr lang="en-US" sz="2800" dirty="0">
              <a:latin typeface="Times New Roman" panose="02020603050405020304" pitchFamily="18" charset="0"/>
              <a:cs typeface="Times New Roman" panose="02020603050405020304" pitchFamily="18" charset="0"/>
            </a:endParaRPr>
          </a:p>
          <a:p>
            <a:pPr marL="0" indent="0" algn="just">
              <a:lnSpc>
                <a:spcPct val="120000"/>
              </a:lnSpc>
              <a:spcBef>
                <a:spcPts val="0"/>
              </a:spcBef>
              <a:buNone/>
            </a:pPr>
            <a:endParaRPr lang="en-US" sz="2800" dirty="0">
              <a:latin typeface="Times New Roman" panose="02020603050405020304" pitchFamily="18" charset="0"/>
              <a:cs typeface="Times New Roman" panose="02020603050405020304" pitchFamily="18" charset="0"/>
            </a:endParaRPr>
          </a:p>
          <a:p>
            <a:pPr marL="0" indent="0" algn="just">
              <a:lnSpc>
                <a:spcPct val="120000"/>
              </a:lnSpc>
              <a:spcBef>
                <a:spcPts val="0"/>
              </a:spcBef>
              <a:buNone/>
            </a:pPr>
            <a:endParaRPr lang="en-US" sz="2800" dirty="0">
              <a:latin typeface="Times New Roman" panose="02020603050405020304" pitchFamily="18" charset="0"/>
              <a:cs typeface="Times New Roman" panose="02020603050405020304" pitchFamily="18" charset="0"/>
            </a:endParaRPr>
          </a:p>
          <a:p>
            <a:pPr marL="0" indent="0" algn="just">
              <a:lnSpc>
                <a:spcPct val="120000"/>
              </a:lnSpc>
              <a:spcBef>
                <a:spcPts val="0"/>
              </a:spcBef>
              <a:buNone/>
            </a:pPr>
            <a:endParaRPr lang="en-US" sz="2800" dirty="0">
              <a:latin typeface="Times New Roman" panose="02020603050405020304" pitchFamily="18" charset="0"/>
              <a:cs typeface="Times New Roman" panose="02020603050405020304" pitchFamily="18" charset="0"/>
            </a:endParaRPr>
          </a:p>
          <a:p>
            <a:pPr marL="0" indent="0" algn="just">
              <a:lnSpc>
                <a:spcPct val="120000"/>
              </a:lnSpc>
              <a:spcBef>
                <a:spcPts val="0"/>
              </a:spcBef>
              <a:buNone/>
            </a:pPr>
            <a:endParaRPr lang="en-US" sz="2800" dirty="0">
              <a:latin typeface="Times New Roman" panose="02020603050405020304" pitchFamily="18" charset="0"/>
              <a:cs typeface="Times New Roman" panose="02020603050405020304" pitchFamily="18" charset="0"/>
            </a:endParaRPr>
          </a:p>
          <a:p>
            <a:pPr marL="0" indent="0" algn="just">
              <a:lnSpc>
                <a:spcPct val="120000"/>
              </a:lnSpc>
              <a:spcBef>
                <a:spcPts val="0"/>
              </a:spcBef>
              <a:buNone/>
            </a:pPr>
            <a:endParaRPr lang="en-US" sz="2800" dirty="0">
              <a:latin typeface="Times New Roman" panose="02020603050405020304" pitchFamily="18" charset="0"/>
              <a:cs typeface="Times New Roman" panose="02020603050405020304" pitchFamily="18" charset="0"/>
            </a:endParaRPr>
          </a:p>
          <a:p>
            <a:pPr marL="0" indent="0" algn="ctr">
              <a:buNone/>
            </a:pPr>
            <a:endParaRPr lang="en-US" sz="2000" dirty="0">
              <a:latin typeface="Copperplate Gothic Bold" panose="020E0705020206020404" pitchFamily="34" charset="0"/>
            </a:endParaRPr>
          </a:p>
        </p:txBody>
      </p:sp>
      <p:pic>
        <p:nvPicPr>
          <p:cNvPr id="14" name="Picture 13">
            <a:extLst>
              <a:ext uri="{FF2B5EF4-FFF2-40B4-BE49-F238E27FC236}">
                <a16:creationId xmlns:a16="http://schemas.microsoft.com/office/drawing/2014/main" id="{B1F5399C-C848-4725-866F-A0DF30D609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050"/>
            <a:ext cx="990601" cy="990601"/>
          </a:xfrm>
          <a:prstGeom prst="rect">
            <a:avLst/>
          </a:prstGeom>
        </p:spPr>
      </p:pic>
      <p:pic>
        <p:nvPicPr>
          <p:cNvPr id="17" name="Picture 16">
            <a:extLst>
              <a:ext uri="{FF2B5EF4-FFF2-40B4-BE49-F238E27FC236}">
                <a16:creationId xmlns:a16="http://schemas.microsoft.com/office/drawing/2014/main" id="{F2B58BED-0D7C-4114-A2C0-212FE318C8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7400" y="19050"/>
            <a:ext cx="990600" cy="990600"/>
          </a:xfrm>
          <a:prstGeom prst="rect">
            <a:avLst/>
          </a:prstGeom>
        </p:spPr>
      </p:pic>
      <p:cxnSp>
        <p:nvCxnSpPr>
          <p:cNvPr id="29" name="Straight Connector 28">
            <a:extLst>
              <a:ext uri="{FF2B5EF4-FFF2-40B4-BE49-F238E27FC236}">
                <a16:creationId xmlns:a16="http://schemas.microsoft.com/office/drawing/2014/main" id="{E4B1D44B-22F9-6942-8353-47D1FBC3333F}"/>
              </a:ext>
            </a:extLst>
          </p:cNvPr>
          <p:cNvCxnSpPr/>
          <p:nvPr/>
        </p:nvCxnSpPr>
        <p:spPr>
          <a:xfrm>
            <a:off x="3138527" y="7938052"/>
            <a:ext cx="0" cy="17632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93992EC3-C9EE-4E0B-BE68-32AA8C87B3D4}"/>
              </a:ext>
            </a:extLst>
          </p:cNvPr>
          <p:cNvSpPr txBox="1"/>
          <p:nvPr/>
        </p:nvSpPr>
        <p:spPr>
          <a:xfrm>
            <a:off x="5098401" y="1969477"/>
            <a:ext cx="1759600" cy="7509748"/>
          </a:xfrm>
          <a:prstGeom prst="rect">
            <a:avLst/>
          </a:prstGeom>
          <a:solidFill>
            <a:schemeClr val="bg1">
              <a:lumMod val="75000"/>
            </a:schemeClr>
          </a:solidFill>
        </p:spPr>
        <p:txBody>
          <a:bodyPr wrap="square" rtlCol="0">
            <a:spAutoFit/>
          </a:bodyPr>
          <a:lstStyle/>
          <a:p>
            <a:r>
              <a:rPr lang="en-US" sz="1200" dirty="0">
                <a:latin typeface="Old English Text MT" panose="03040902040508030806" pitchFamily="66" charset="0"/>
              </a:rPr>
              <a:t>Tar Heel Officers</a:t>
            </a:r>
          </a:p>
          <a:p>
            <a:endParaRPr lang="en-US" sz="1000" dirty="0"/>
          </a:p>
          <a:p>
            <a:r>
              <a:rPr lang="en-US" sz="1000" dirty="0"/>
              <a:t>Jim Lewis Commandant</a:t>
            </a:r>
          </a:p>
          <a:p>
            <a:r>
              <a:rPr lang="en-US" sz="1000" dirty="0"/>
              <a:t>(502) 931 7332</a:t>
            </a:r>
          </a:p>
          <a:p>
            <a:r>
              <a:rPr lang="en-US" sz="1000" dirty="0"/>
              <a:t>Mongoose2633@yahoo.com</a:t>
            </a:r>
          </a:p>
          <a:p>
            <a:endParaRPr lang="it-IT" sz="1000" dirty="0"/>
          </a:p>
          <a:p>
            <a:r>
              <a:rPr lang="it-IT" sz="1000" dirty="0"/>
              <a:t>John Dilday </a:t>
            </a:r>
            <a:r>
              <a:rPr lang="it-IT" sz="1000" dirty="0" err="1"/>
              <a:t>Sr</a:t>
            </a:r>
            <a:r>
              <a:rPr lang="it-IT" sz="1000" dirty="0"/>
              <a:t>. Vice Commandant</a:t>
            </a:r>
          </a:p>
          <a:p>
            <a:r>
              <a:rPr lang="en-US" sz="1000" dirty="0"/>
              <a:t>919-602-4483</a:t>
            </a:r>
            <a:endParaRPr lang="it-IT" sz="1000" dirty="0"/>
          </a:p>
          <a:p>
            <a:r>
              <a:rPr lang="en-US" sz="1000" dirty="0"/>
              <a:t>johndilday2013@gmail.com</a:t>
            </a:r>
          </a:p>
          <a:p>
            <a:endParaRPr lang="en-US" sz="1000" dirty="0"/>
          </a:p>
          <a:p>
            <a:r>
              <a:rPr lang="en-US" sz="1000" dirty="0"/>
              <a:t>Earl Linthicum  Jr. Vice Commandant</a:t>
            </a:r>
          </a:p>
          <a:p>
            <a:r>
              <a:rPr lang="en-US" sz="1000" dirty="0"/>
              <a:t>919-215-5730</a:t>
            </a:r>
          </a:p>
          <a:p>
            <a:r>
              <a:rPr lang="en-US" sz="1000" dirty="0"/>
              <a:t>linthicj@bellsouth.net </a:t>
            </a:r>
          </a:p>
          <a:p>
            <a:endParaRPr lang="en-US" sz="1000" dirty="0"/>
          </a:p>
          <a:p>
            <a:r>
              <a:rPr lang="en-US" sz="1000" dirty="0"/>
              <a:t>Tyrone Ashe Judge Advocate</a:t>
            </a:r>
          </a:p>
          <a:p>
            <a:r>
              <a:rPr lang="en-US" sz="1000" dirty="0"/>
              <a:t>Tyrone.ashe57@mail.com</a:t>
            </a:r>
          </a:p>
          <a:p>
            <a:endParaRPr lang="en-US" sz="1000" dirty="0"/>
          </a:p>
          <a:p>
            <a:r>
              <a:rPr lang="en-US" sz="1000" dirty="0"/>
              <a:t>Gene Taxis </a:t>
            </a:r>
          </a:p>
          <a:p>
            <a:r>
              <a:rPr lang="en-US" sz="1000" dirty="0"/>
              <a:t>Paymaster/ Adjutant</a:t>
            </a:r>
          </a:p>
          <a:p>
            <a:r>
              <a:rPr lang="en-US" sz="1000" dirty="0"/>
              <a:t>919-448-6596</a:t>
            </a:r>
          </a:p>
          <a:p>
            <a:r>
              <a:rPr lang="en-US" sz="1000" dirty="0"/>
              <a:t>Gene.marine1@gmail.com</a:t>
            </a:r>
          </a:p>
          <a:p>
            <a:endParaRPr lang="en-US" sz="1000" dirty="0"/>
          </a:p>
          <a:p>
            <a:r>
              <a:rPr lang="en-US" sz="1000" dirty="0"/>
              <a:t>Toby Roberts Sergeant At Arms</a:t>
            </a:r>
          </a:p>
          <a:p>
            <a:r>
              <a:rPr lang="en-US" sz="1000" dirty="0"/>
              <a:t>USMCToby1@hotmail.com</a:t>
            </a:r>
          </a:p>
          <a:p>
            <a:endParaRPr lang="en-US" sz="1000" dirty="0"/>
          </a:p>
          <a:p>
            <a:r>
              <a:rPr lang="en-US" sz="1000" dirty="0"/>
              <a:t>Sean Van Pallandt Historian</a:t>
            </a:r>
          </a:p>
          <a:p>
            <a:r>
              <a:rPr lang="en-US" sz="1000" dirty="0"/>
              <a:t>svanpallandt@live.com</a:t>
            </a:r>
          </a:p>
          <a:p>
            <a:endParaRPr lang="en-US" sz="1000" dirty="0"/>
          </a:p>
          <a:p>
            <a:r>
              <a:rPr lang="en-US" sz="1000" dirty="0"/>
              <a:t>Jason Hall Chaplain </a:t>
            </a:r>
          </a:p>
          <a:p>
            <a:r>
              <a:rPr lang="en-US" sz="1000" dirty="0"/>
              <a:t>jhallmcl733@gmail.com </a:t>
            </a:r>
          </a:p>
          <a:p>
            <a:endParaRPr lang="en-US" sz="1000" dirty="0"/>
          </a:p>
          <a:p>
            <a:r>
              <a:rPr lang="en-US" sz="1000" dirty="0"/>
              <a:t>David Gardener Eagle Scouts Coordinator</a:t>
            </a:r>
          </a:p>
          <a:p>
            <a:r>
              <a:rPr lang="en-US" sz="1000" dirty="0"/>
              <a:t>gardener1941@att.net</a:t>
            </a:r>
          </a:p>
          <a:p>
            <a:endParaRPr lang="en-US" sz="1000" dirty="0"/>
          </a:p>
          <a:p>
            <a:r>
              <a:rPr lang="en-US" sz="1000" dirty="0"/>
              <a:t>TBD</a:t>
            </a:r>
          </a:p>
          <a:p>
            <a:r>
              <a:rPr lang="en-US" sz="1000" dirty="0"/>
              <a:t>Capital City Young Marines</a:t>
            </a:r>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p:txBody>
      </p:sp>
      <p:pic>
        <p:nvPicPr>
          <p:cNvPr id="5" name="Picture 4" descr="A picture containing text, book&#10;&#10;Description automatically generated">
            <a:extLst>
              <a:ext uri="{FF2B5EF4-FFF2-40B4-BE49-F238E27FC236}">
                <a16:creationId xmlns:a16="http://schemas.microsoft.com/office/drawing/2014/main" id="{D89B8164-5F4E-BF49-898A-34E60AD61F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2165" y="2507271"/>
            <a:ext cx="3936236" cy="5976729"/>
          </a:xfrm>
          <a:prstGeom prst="rect">
            <a:avLst/>
          </a:prstGeom>
        </p:spPr>
      </p:pic>
    </p:spTree>
    <p:extLst>
      <p:ext uri="{BB962C8B-B14F-4D97-AF65-F5344CB8AC3E}">
        <p14:creationId xmlns:p14="http://schemas.microsoft.com/office/powerpoint/2010/main" val="3243750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CBE6B69-B1F8-4EBB-A45F-A18EB5554792}"/>
              </a:ext>
            </a:extLst>
          </p:cNvPr>
          <p:cNvSpPr txBox="1">
            <a:spLocks/>
          </p:cNvSpPr>
          <p:nvPr/>
        </p:nvSpPr>
        <p:spPr>
          <a:xfrm>
            <a:off x="0" y="1"/>
            <a:ext cx="6857999" cy="990599"/>
          </a:xfrm>
          <a:prstGeom prst="rect">
            <a:avLst/>
          </a:prstGeom>
          <a:solidFill>
            <a:srgbClr val="FF0000"/>
          </a:solidFill>
        </p:spPr>
        <p:txBody>
          <a:bodyPr>
            <a:normAutofit fontScale="85000" lnSpcReduction="2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2800" b="1" dirty="0">
              <a:solidFill>
                <a:srgbClr val="FFC000"/>
              </a:solidFill>
              <a:latin typeface="Old English Text MT" panose="03040902040508030806" pitchFamily="66" charset="0"/>
            </a:endParaRPr>
          </a:p>
          <a:p>
            <a:pPr algn="ctr"/>
            <a:r>
              <a:rPr lang="en-US" sz="2200" b="1" dirty="0">
                <a:solidFill>
                  <a:srgbClr val="FFC000"/>
                </a:solidFill>
                <a:latin typeface="Copperplate" panose="02000504000000020004" pitchFamily="2" charset="77"/>
              </a:rPr>
              <a:t> Department of North Carolina </a:t>
            </a:r>
          </a:p>
          <a:p>
            <a:pPr algn="ctr"/>
            <a:r>
              <a:rPr lang="en-US" sz="2200" b="1" dirty="0">
                <a:solidFill>
                  <a:srgbClr val="FFC000"/>
                </a:solidFill>
                <a:latin typeface="Copperplate" panose="02000504000000020004" pitchFamily="2" charset="77"/>
              </a:rPr>
              <a:t>Marine Corps League </a:t>
            </a:r>
          </a:p>
          <a:p>
            <a:pPr algn="ctr"/>
            <a:r>
              <a:rPr lang="en-US" sz="2200" b="1" dirty="0">
                <a:solidFill>
                  <a:srgbClr val="FFC000"/>
                </a:solidFill>
                <a:latin typeface="Copperplate" panose="02000504000000020004" pitchFamily="2" charset="77"/>
              </a:rPr>
              <a:t>2021 Spring Meeting </a:t>
            </a:r>
            <a:endParaRPr lang="en-US" sz="2400" b="1" dirty="0">
              <a:solidFill>
                <a:srgbClr val="FFC000"/>
              </a:solidFill>
              <a:latin typeface="Old English Text MT" panose="03040902040508030806" pitchFamily="66" charset="0"/>
            </a:endParaRPr>
          </a:p>
        </p:txBody>
      </p:sp>
      <p:pic>
        <p:nvPicPr>
          <p:cNvPr id="9" name="Picture 8">
            <a:extLst>
              <a:ext uri="{FF2B5EF4-FFF2-40B4-BE49-F238E27FC236}">
                <a16:creationId xmlns:a16="http://schemas.microsoft.com/office/drawing/2014/main" id="{39B72470-B014-46F4-9D1C-23441F5C69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7399" y="0"/>
            <a:ext cx="990600" cy="990600"/>
          </a:xfrm>
          <a:prstGeom prst="rect">
            <a:avLst/>
          </a:prstGeom>
        </p:spPr>
      </p:pic>
      <p:pic>
        <p:nvPicPr>
          <p:cNvPr id="10" name="Picture 9">
            <a:extLst>
              <a:ext uri="{FF2B5EF4-FFF2-40B4-BE49-F238E27FC236}">
                <a16:creationId xmlns:a16="http://schemas.microsoft.com/office/drawing/2014/main" id="{4B8A3F80-CFF5-4CE3-B371-336DCC5CA6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90600" cy="990600"/>
          </a:xfrm>
          <a:prstGeom prst="rect">
            <a:avLst/>
          </a:prstGeom>
        </p:spPr>
      </p:pic>
      <p:pic>
        <p:nvPicPr>
          <p:cNvPr id="3" name="Picture 2" descr="A picture containing person, indoor&#10;&#10;Description automatically generated">
            <a:extLst>
              <a:ext uri="{FF2B5EF4-FFF2-40B4-BE49-F238E27FC236}">
                <a16:creationId xmlns:a16="http://schemas.microsoft.com/office/drawing/2014/main" id="{97C9EBCF-7D45-CC4E-AFAC-6D5BB84AB8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095" y="6268279"/>
            <a:ext cx="2017644" cy="2690191"/>
          </a:xfrm>
          <a:prstGeom prst="rect">
            <a:avLst/>
          </a:prstGeom>
        </p:spPr>
      </p:pic>
      <p:pic>
        <p:nvPicPr>
          <p:cNvPr id="5" name="Picture 4" descr="A group of people in a room&#10;&#10;Description automatically generated with medium confidence">
            <a:extLst>
              <a:ext uri="{FF2B5EF4-FFF2-40B4-BE49-F238E27FC236}">
                <a16:creationId xmlns:a16="http://schemas.microsoft.com/office/drawing/2014/main" id="{EA2D7958-79C3-154E-AA35-091FD95A25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7652" y="6268279"/>
            <a:ext cx="2017644" cy="2690192"/>
          </a:xfrm>
          <a:prstGeom prst="rect">
            <a:avLst/>
          </a:prstGeom>
        </p:spPr>
      </p:pic>
      <p:pic>
        <p:nvPicPr>
          <p:cNvPr id="7" name="Picture 6" descr="A group of people in a room&#10;&#10;Description automatically generated with low confidence">
            <a:extLst>
              <a:ext uri="{FF2B5EF4-FFF2-40B4-BE49-F238E27FC236}">
                <a16:creationId xmlns:a16="http://schemas.microsoft.com/office/drawing/2014/main" id="{EBE8524C-A488-F146-9B8E-82C0D0F0F8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48548" y="6268276"/>
            <a:ext cx="2017645" cy="2690193"/>
          </a:xfrm>
          <a:prstGeom prst="rect">
            <a:avLst/>
          </a:prstGeom>
        </p:spPr>
      </p:pic>
      <p:pic>
        <p:nvPicPr>
          <p:cNvPr id="12" name="Picture 11" descr="A picture containing indoor, dancer, sport&#10;&#10;Description automatically generated">
            <a:extLst>
              <a:ext uri="{FF2B5EF4-FFF2-40B4-BE49-F238E27FC236}">
                <a16:creationId xmlns:a16="http://schemas.microsoft.com/office/drawing/2014/main" id="{08CDE227-D01D-7A43-A6E9-B1D67F795F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704" y="1616763"/>
            <a:ext cx="2633870" cy="3511827"/>
          </a:xfrm>
          <a:prstGeom prst="rect">
            <a:avLst/>
          </a:prstGeom>
        </p:spPr>
      </p:pic>
      <p:pic>
        <p:nvPicPr>
          <p:cNvPr id="14" name="Picture 13" descr="A picture containing floor, person, indoor, ceiling&#10;&#10;Description automatically generated">
            <a:extLst>
              <a:ext uri="{FF2B5EF4-FFF2-40B4-BE49-F238E27FC236}">
                <a16:creationId xmlns:a16="http://schemas.microsoft.com/office/drawing/2014/main" id="{8FEE2F62-EDF4-9A44-9D54-AD506079855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87757" y="1166190"/>
            <a:ext cx="3667539" cy="4890052"/>
          </a:xfrm>
          <a:prstGeom prst="rect">
            <a:avLst/>
          </a:prstGeom>
        </p:spPr>
      </p:pic>
    </p:spTree>
    <p:extLst>
      <p:ext uri="{BB962C8B-B14F-4D97-AF65-F5344CB8AC3E}">
        <p14:creationId xmlns:p14="http://schemas.microsoft.com/office/powerpoint/2010/main" val="33243723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7493A-4B87-7B45-92D9-5DAD54420EB1}"/>
              </a:ext>
            </a:extLst>
          </p:cNvPr>
          <p:cNvSpPr txBox="1">
            <a:spLocks/>
          </p:cNvSpPr>
          <p:nvPr/>
        </p:nvSpPr>
        <p:spPr>
          <a:xfrm>
            <a:off x="0" y="0"/>
            <a:ext cx="6857999" cy="990599"/>
          </a:xfrm>
          <a:prstGeom prst="rect">
            <a:avLst/>
          </a:prstGeom>
          <a:solidFill>
            <a:srgbClr val="FF0000"/>
          </a:solidFill>
        </p:spPr>
        <p:txBody>
          <a:bodyP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2800" b="1" dirty="0">
              <a:solidFill>
                <a:srgbClr val="FFC000"/>
              </a:solidFill>
              <a:latin typeface="Copperplate" panose="02000504000000020004" pitchFamily="2" charset="77"/>
            </a:endParaRPr>
          </a:p>
          <a:p>
            <a:pPr algn="ctr"/>
            <a:r>
              <a:rPr lang="en-US" sz="2800" b="1" dirty="0">
                <a:solidFill>
                  <a:srgbClr val="FFC000"/>
                </a:solidFill>
                <a:latin typeface="Copperplate" panose="02000504000000020004" pitchFamily="2" charset="77"/>
              </a:rPr>
              <a:t>Chaplain’s Corner</a:t>
            </a:r>
            <a:endParaRPr lang="en-US" sz="2400" b="1" dirty="0">
              <a:solidFill>
                <a:srgbClr val="FFC000"/>
              </a:solidFill>
              <a:latin typeface="Copperplate" panose="02000504000000020004" pitchFamily="2" charset="77"/>
            </a:endParaRPr>
          </a:p>
        </p:txBody>
      </p:sp>
      <p:pic>
        <p:nvPicPr>
          <p:cNvPr id="3" name="Picture 2">
            <a:extLst>
              <a:ext uri="{FF2B5EF4-FFF2-40B4-BE49-F238E27FC236}">
                <a16:creationId xmlns:a16="http://schemas.microsoft.com/office/drawing/2014/main" id="{09FBB484-5353-8D44-9196-A0594921BE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90600" cy="990600"/>
          </a:xfrm>
          <a:prstGeom prst="rect">
            <a:avLst/>
          </a:prstGeom>
        </p:spPr>
      </p:pic>
      <p:pic>
        <p:nvPicPr>
          <p:cNvPr id="4" name="Picture 3">
            <a:extLst>
              <a:ext uri="{FF2B5EF4-FFF2-40B4-BE49-F238E27FC236}">
                <a16:creationId xmlns:a16="http://schemas.microsoft.com/office/drawing/2014/main" id="{4F8C60D1-D02F-D04A-B4A6-D8C7E14861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7399" y="-1"/>
            <a:ext cx="990600" cy="990600"/>
          </a:xfrm>
          <a:prstGeom prst="rect">
            <a:avLst/>
          </a:prstGeom>
        </p:spPr>
      </p:pic>
      <p:sp>
        <p:nvSpPr>
          <p:cNvPr id="5" name="TextBox 4">
            <a:extLst>
              <a:ext uri="{FF2B5EF4-FFF2-40B4-BE49-F238E27FC236}">
                <a16:creationId xmlns:a16="http://schemas.microsoft.com/office/drawing/2014/main" id="{CAF6C860-494F-B34A-A939-B97520B13DA5}"/>
              </a:ext>
            </a:extLst>
          </p:cNvPr>
          <p:cNvSpPr txBox="1"/>
          <p:nvPr/>
        </p:nvSpPr>
        <p:spPr>
          <a:xfrm>
            <a:off x="172278" y="1179443"/>
            <a:ext cx="6202018" cy="1815882"/>
          </a:xfrm>
          <a:prstGeom prst="rect">
            <a:avLst/>
          </a:prstGeom>
          <a:noFill/>
        </p:spPr>
        <p:txBody>
          <a:bodyPr wrap="square" rtlCol="0">
            <a:spAutoFit/>
          </a:bodyPr>
          <a:lstStyle/>
          <a:p>
            <a:pPr marL="285750" indent="-28575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Pray for Toby Robert’s health for a quick recovery.</a:t>
            </a:r>
          </a:p>
          <a:p>
            <a:pPr marL="285750" indent="-28575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Pray for our elderly members of the Detachment: Joe Zaytoun, Jim </a:t>
            </a:r>
            <a:r>
              <a:rPr lang="en-US" sz="1400" dirty="0" err="1">
                <a:latin typeface="Times New Roman" panose="02020603050405020304" pitchFamily="18" charset="0"/>
                <a:cs typeface="Times New Roman" panose="02020603050405020304" pitchFamily="18" charset="0"/>
              </a:rPr>
              <a:t>Niver</a:t>
            </a:r>
            <a:r>
              <a:rPr lang="en-US" sz="1400" dirty="0">
                <a:latin typeface="Times New Roman" panose="02020603050405020304" pitchFamily="18" charset="0"/>
                <a:cs typeface="Times New Roman" panose="02020603050405020304" pitchFamily="18" charset="0"/>
              </a:rPr>
              <a:t>, Nate Griffin.</a:t>
            </a:r>
          </a:p>
          <a:p>
            <a:pPr marL="285750" indent="-28575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Pray for Pamela Thomas and her family who continue to undergo rough times - Cancer  </a:t>
            </a:r>
          </a:p>
          <a:p>
            <a:pPr marL="285750" indent="-28575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Pray for Richard Patrick and wife Cam  </a:t>
            </a:r>
          </a:p>
          <a:p>
            <a:pPr marL="285750" indent="-28575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Pray for Matt Stokes’ wife Louise who has a heart condition.  </a:t>
            </a:r>
          </a:p>
          <a:p>
            <a:pPr marL="285750" indent="-28575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Pray for our departed MCL Detachment member Dorset Clements </a:t>
            </a:r>
          </a:p>
        </p:txBody>
      </p:sp>
      <p:pic>
        <p:nvPicPr>
          <p:cNvPr id="7" name="Picture 6" descr="Text&#10;&#10;Description automatically generated">
            <a:extLst>
              <a:ext uri="{FF2B5EF4-FFF2-40B4-BE49-F238E27FC236}">
                <a16:creationId xmlns:a16="http://schemas.microsoft.com/office/drawing/2014/main" id="{B68EA769-00E5-8040-811F-984D3AAD61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278" y="3485932"/>
            <a:ext cx="6583665" cy="4832568"/>
          </a:xfrm>
          <a:prstGeom prst="rect">
            <a:avLst/>
          </a:prstGeom>
        </p:spPr>
      </p:pic>
    </p:spTree>
    <p:extLst>
      <p:ext uri="{BB962C8B-B14F-4D97-AF65-F5344CB8AC3E}">
        <p14:creationId xmlns:p14="http://schemas.microsoft.com/office/powerpoint/2010/main" val="20981550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CBE6B69-B1F8-4EBB-A45F-A18EB5554792}"/>
              </a:ext>
            </a:extLst>
          </p:cNvPr>
          <p:cNvSpPr txBox="1">
            <a:spLocks/>
          </p:cNvSpPr>
          <p:nvPr/>
        </p:nvSpPr>
        <p:spPr>
          <a:xfrm>
            <a:off x="0" y="0"/>
            <a:ext cx="6857999" cy="990599"/>
          </a:xfrm>
          <a:prstGeom prst="rect">
            <a:avLst/>
          </a:prstGeom>
          <a:solidFill>
            <a:schemeClr val="accent1">
              <a:lumMod val="75000"/>
            </a:schemeClr>
          </a:solidFill>
        </p:spPr>
        <p:txBody>
          <a:bodyP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1200" b="1" dirty="0">
              <a:solidFill>
                <a:srgbClr val="FFC000"/>
              </a:solidFill>
              <a:latin typeface="Old English Text MT" panose="03040902040508030806" pitchFamily="66" charset="0"/>
            </a:endParaRPr>
          </a:p>
          <a:p>
            <a:pPr algn="ctr"/>
            <a:endParaRPr lang="en-US" sz="2000" b="1" dirty="0">
              <a:solidFill>
                <a:srgbClr val="FFC000"/>
              </a:solidFill>
              <a:latin typeface="Copperplate" panose="02000504000000020004" pitchFamily="2" charset="77"/>
            </a:endParaRPr>
          </a:p>
          <a:p>
            <a:pPr algn="ctr"/>
            <a:r>
              <a:rPr lang="en-US" sz="2000" b="1" dirty="0">
                <a:solidFill>
                  <a:srgbClr val="FFC000"/>
                </a:solidFill>
                <a:latin typeface="Copperplate" panose="02000504000000020004" pitchFamily="2" charset="77"/>
              </a:rPr>
              <a:t>Marine Corps league auxiliary</a:t>
            </a:r>
            <a:r>
              <a:rPr lang="en-US" sz="1200" b="1" dirty="0">
                <a:solidFill>
                  <a:srgbClr val="FFC000"/>
                </a:solidFill>
                <a:latin typeface="Copperplate" panose="02000504000000020004" pitchFamily="2" charset="77"/>
              </a:rPr>
              <a:t> </a:t>
            </a:r>
            <a:endParaRPr lang="en-US" sz="2800" b="1" dirty="0">
              <a:solidFill>
                <a:srgbClr val="FFC000"/>
              </a:solidFill>
              <a:latin typeface="Copperplate" panose="02000504000000020004" pitchFamily="2" charset="77"/>
            </a:endParaRPr>
          </a:p>
        </p:txBody>
      </p:sp>
      <p:sp>
        <p:nvSpPr>
          <p:cNvPr id="3" name="TextBox 2">
            <a:extLst>
              <a:ext uri="{FF2B5EF4-FFF2-40B4-BE49-F238E27FC236}">
                <a16:creationId xmlns:a16="http://schemas.microsoft.com/office/drawing/2014/main" id="{B5555AD9-07B5-D740-86AE-BB7811A7F843}"/>
              </a:ext>
            </a:extLst>
          </p:cNvPr>
          <p:cNvSpPr txBox="1"/>
          <p:nvPr/>
        </p:nvSpPr>
        <p:spPr>
          <a:xfrm>
            <a:off x="0" y="1030357"/>
            <a:ext cx="6732104" cy="2646878"/>
          </a:xfrm>
          <a:prstGeom prst="rect">
            <a:avLst/>
          </a:prstGeom>
          <a:noFill/>
        </p:spPr>
        <p:txBody>
          <a:bodyPr wrap="square" rtlCol="0">
            <a:spAutoFit/>
          </a:bodyPr>
          <a:lstStyle/>
          <a:p>
            <a:endParaRPr lang="en-US" sz="1100" dirty="0"/>
          </a:p>
          <a:p>
            <a:r>
              <a:rPr lang="en-US" sz="1100" dirty="0"/>
              <a:t>Good afternoon, I hope this finds you and your families doing well!  MANY THANKS &amp; BRAVO ZULU for collaborative efforts yesterday to honor 2021 National Salute to Veteran Patients .  Veterans serving Veterans is a way of life for me!  I totally BELIEVE that "</a:t>
            </a:r>
            <a:r>
              <a:rPr lang="en-US" sz="1100" b="1" i="1" dirty="0"/>
              <a:t>Integrity, Commitment, Advocacy, Respect and Excellence</a:t>
            </a:r>
            <a:r>
              <a:rPr lang="en-US" sz="1100" dirty="0"/>
              <a:t>" (I CARE) is what should motivate us all for reasons "why we do what we do"!  I do regret the confusion with arrival time and that Toby missed our "photo shoot"!   We look forward to serving together as the Auxiliary adjusts to major transitions in pursuit of our mission to CONTINUE to "passionately support each other while serving our Marines, their families, our communities and All Veterans"!</a:t>
            </a:r>
          </a:p>
          <a:p>
            <a:r>
              <a:rPr lang="en-US" sz="1100" dirty="0"/>
              <a:t> </a:t>
            </a:r>
            <a:r>
              <a:rPr lang="en-US" sz="1100" b="1" i="1" dirty="0"/>
              <a:t>Sincerely,</a:t>
            </a:r>
          </a:p>
          <a:p>
            <a:r>
              <a:rPr lang="en-US" sz="1100" b="1" i="1" dirty="0"/>
              <a:t>Pamela P. Thomas, President</a:t>
            </a:r>
            <a:endParaRPr lang="en-US" sz="1100" dirty="0"/>
          </a:p>
          <a:p>
            <a:r>
              <a:rPr lang="en-US" sz="1100" b="1" i="1" dirty="0"/>
              <a:t>Tar Heel Unit 733 Marine Corps League Auxiliary (MCLA)</a:t>
            </a:r>
            <a:endParaRPr lang="en-US" sz="1100" dirty="0"/>
          </a:p>
          <a:p>
            <a:r>
              <a:rPr lang="en-US" sz="1100" b="1" i="1" dirty="0"/>
              <a:t>(Cell) 919-995-8802</a:t>
            </a:r>
            <a:endParaRPr lang="en-US" sz="1100" dirty="0"/>
          </a:p>
          <a:p>
            <a:r>
              <a:rPr lang="en-US" sz="1100" b="1" i="1" dirty="0"/>
              <a:t>Facebook Page</a:t>
            </a:r>
            <a:r>
              <a:rPr lang="en-US" sz="1100" dirty="0"/>
              <a:t>: </a:t>
            </a:r>
            <a:r>
              <a:rPr lang="en-US" sz="1200" dirty="0">
                <a:hlinkClick r:id="rId2"/>
              </a:rPr>
              <a:t>https://www.facebook.com/TarHeelUnit733MCLA/</a:t>
            </a:r>
            <a:endParaRPr lang="en-US" sz="1200" dirty="0"/>
          </a:p>
          <a:p>
            <a:br>
              <a:rPr lang="en-US" sz="1100" dirty="0"/>
            </a:br>
            <a:endParaRPr lang="en-US" sz="1100" dirty="0"/>
          </a:p>
        </p:txBody>
      </p:sp>
      <p:pic>
        <p:nvPicPr>
          <p:cNvPr id="4" name="Picture 3" descr="Logo&#10;&#10;Description automatically generated">
            <a:extLst>
              <a:ext uri="{FF2B5EF4-FFF2-40B4-BE49-F238E27FC236}">
                <a16:creationId xmlns:a16="http://schemas.microsoft.com/office/drawing/2014/main" id="{77640FC7-5C27-7540-97FE-EC070E9820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172816" cy="1114820"/>
          </a:xfrm>
          <a:prstGeom prst="rect">
            <a:avLst/>
          </a:prstGeom>
        </p:spPr>
      </p:pic>
      <p:pic>
        <p:nvPicPr>
          <p:cNvPr id="11" name="Picture 10" descr="Logo&#10;&#10;Description automatically generated">
            <a:extLst>
              <a:ext uri="{FF2B5EF4-FFF2-40B4-BE49-F238E27FC236}">
                <a16:creationId xmlns:a16="http://schemas.microsoft.com/office/drawing/2014/main" id="{DC0F4B83-4D0E-D844-9933-864FBB2427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5184" y="0"/>
            <a:ext cx="1172816" cy="1114820"/>
          </a:xfrm>
          <a:prstGeom prst="rect">
            <a:avLst/>
          </a:prstGeom>
        </p:spPr>
      </p:pic>
      <p:pic>
        <p:nvPicPr>
          <p:cNvPr id="6" name="Picture 5" descr="A picture containing person, outdoor, person&#10;&#10;Description automatically generated">
            <a:extLst>
              <a:ext uri="{FF2B5EF4-FFF2-40B4-BE49-F238E27FC236}">
                <a16:creationId xmlns:a16="http://schemas.microsoft.com/office/drawing/2014/main" id="{993B62F2-9B3F-7349-AE4E-C12705077E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33761" y="3725709"/>
            <a:ext cx="2877257" cy="2157943"/>
          </a:xfrm>
          <a:prstGeom prst="rect">
            <a:avLst/>
          </a:prstGeom>
        </p:spPr>
      </p:pic>
      <p:pic>
        <p:nvPicPr>
          <p:cNvPr id="14" name="Picture 13" descr="A picture containing outdoor&#10;&#10;Description automatically generated">
            <a:extLst>
              <a:ext uri="{FF2B5EF4-FFF2-40B4-BE49-F238E27FC236}">
                <a16:creationId xmlns:a16="http://schemas.microsoft.com/office/drawing/2014/main" id="{8578DA3D-EDF0-D748-ACF1-D32D7E7202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4340402" y="3725710"/>
            <a:ext cx="2877255" cy="2157941"/>
          </a:xfrm>
          <a:prstGeom prst="rect">
            <a:avLst/>
          </a:prstGeom>
        </p:spPr>
      </p:pic>
      <p:pic>
        <p:nvPicPr>
          <p:cNvPr id="16" name="Picture 15" descr="A picture containing sky, outdoor, person, person&#10;&#10;Description automatically generated">
            <a:extLst>
              <a:ext uri="{FF2B5EF4-FFF2-40B4-BE49-F238E27FC236}">
                <a16:creationId xmlns:a16="http://schemas.microsoft.com/office/drawing/2014/main" id="{FBD7D2DC-8D02-7649-9D76-8C6E78A1A3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5896" y="6440557"/>
            <a:ext cx="3057939" cy="2293454"/>
          </a:xfrm>
          <a:prstGeom prst="rect">
            <a:avLst/>
          </a:prstGeom>
        </p:spPr>
      </p:pic>
      <p:pic>
        <p:nvPicPr>
          <p:cNvPr id="18" name="Picture 17" descr="A group of people in clothing&#10;&#10;Description automatically generated with low confidence">
            <a:extLst>
              <a:ext uri="{FF2B5EF4-FFF2-40B4-BE49-F238E27FC236}">
                <a16:creationId xmlns:a16="http://schemas.microsoft.com/office/drawing/2014/main" id="{4894BAD2-EB15-AA42-8E74-987505DFEAF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22813" y="6440557"/>
            <a:ext cx="3057939" cy="2293454"/>
          </a:xfrm>
          <a:prstGeom prst="rect">
            <a:avLst/>
          </a:prstGeom>
        </p:spPr>
      </p:pic>
      <p:pic>
        <p:nvPicPr>
          <p:cNvPr id="20" name="Picture 19" descr="A group of people in clothing&#10;&#10;Description automatically generated with medium confidence">
            <a:extLst>
              <a:ext uri="{FF2B5EF4-FFF2-40B4-BE49-F238E27FC236}">
                <a16:creationId xmlns:a16="http://schemas.microsoft.com/office/drawing/2014/main" id="{680A7799-5765-7641-9D4F-EE50AD7ABC0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16221" y="3366051"/>
            <a:ext cx="2157942" cy="2877256"/>
          </a:xfrm>
          <a:prstGeom prst="rect">
            <a:avLst/>
          </a:prstGeom>
        </p:spPr>
      </p:pic>
    </p:spTree>
    <p:extLst>
      <p:ext uri="{BB962C8B-B14F-4D97-AF65-F5344CB8AC3E}">
        <p14:creationId xmlns:p14="http://schemas.microsoft.com/office/powerpoint/2010/main" val="29941075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CBE6B69-B1F8-4EBB-A45F-A18EB5554792}"/>
              </a:ext>
            </a:extLst>
          </p:cNvPr>
          <p:cNvSpPr txBox="1">
            <a:spLocks/>
          </p:cNvSpPr>
          <p:nvPr/>
        </p:nvSpPr>
        <p:spPr>
          <a:xfrm>
            <a:off x="0" y="1"/>
            <a:ext cx="6857999" cy="990599"/>
          </a:xfrm>
          <a:prstGeom prst="rect">
            <a:avLst/>
          </a:prstGeom>
          <a:solidFill>
            <a:srgbClr val="FF0000"/>
          </a:solidFill>
        </p:spPr>
        <p:txBody>
          <a:bodyPr>
            <a:normAutofit fontScale="92500"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2800" b="1" dirty="0">
              <a:solidFill>
                <a:srgbClr val="FFC000"/>
              </a:solidFill>
              <a:latin typeface="Old English Text MT" panose="03040902040508030806" pitchFamily="66" charset="0"/>
            </a:endParaRPr>
          </a:p>
          <a:p>
            <a:pPr algn="ctr"/>
            <a:r>
              <a:rPr lang="en-US" sz="2200" b="1" dirty="0">
                <a:solidFill>
                  <a:srgbClr val="FFC000"/>
                </a:solidFill>
                <a:latin typeface="Copperplate" panose="02000504000000020004" pitchFamily="2" charset="77"/>
              </a:rPr>
              <a:t> Marine Corps League </a:t>
            </a:r>
          </a:p>
          <a:p>
            <a:pPr algn="ctr"/>
            <a:r>
              <a:rPr lang="en-US" sz="2200" b="1" dirty="0">
                <a:solidFill>
                  <a:srgbClr val="FFC000"/>
                </a:solidFill>
                <a:latin typeface="Copperplate" panose="02000504000000020004" pitchFamily="2" charset="77"/>
              </a:rPr>
              <a:t>March Meeting </a:t>
            </a:r>
            <a:endParaRPr lang="en-US" sz="2200" b="1" dirty="0">
              <a:solidFill>
                <a:srgbClr val="FFC000"/>
              </a:solidFill>
              <a:latin typeface="Old English Text MT" panose="03040902040508030806" pitchFamily="66" charset="0"/>
            </a:endParaRPr>
          </a:p>
        </p:txBody>
      </p:sp>
      <p:pic>
        <p:nvPicPr>
          <p:cNvPr id="9" name="Picture 8">
            <a:extLst>
              <a:ext uri="{FF2B5EF4-FFF2-40B4-BE49-F238E27FC236}">
                <a16:creationId xmlns:a16="http://schemas.microsoft.com/office/drawing/2014/main" id="{39B72470-B014-46F4-9D1C-23441F5C69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7399" y="0"/>
            <a:ext cx="990600" cy="990600"/>
          </a:xfrm>
          <a:prstGeom prst="rect">
            <a:avLst/>
          </a:prstGeom>
        </p:spPr>
      </p:pic>
      <p:pic>
        <p:nvPicPr>
          <p:cNvPr id="10" name="Picture 9">
            <a:extLst>
              <a:ext uri="{FF2B5EF4-FFF2-40B4-BE49-F238E27FC236}">
                <a16:creationId xmlns:a16="http://schemas.microsoft.com/office/drawing/2014/main" id="{4B8A3F80-CFF5-4CE3-B371-336DCC5CA6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90600" cy="990600"/>
          </a:xfrm>
          <a:prstGeom prst="rect">
            <a:avLst/>
          </a:prstGeom>
        </p:spPr>
      </p:pic>
      <p:pic>
        <p:nvPicPr>
          <p:cNvPr id="18" name="Picture 17" descr="A picture containing person, ceiling, indoor, wall&#10;&#10;Description automatically generated">
            <a:extLst>
              <a:ext uri="{FF2B5EF4-FFF2-40B4-BE49-F238E27FC236}">
                <a16:creationId xmlns:a16="http://schemas.microsoft.com/office/drawing/2014/main" id="{6A229274-E815-D942-829A-ABE99DDBF5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89" y="1144104"/>
            <a:ext cx="6779222" cy="5084417"/>
          </a:xfrm>
          <a:prstGeom prst="rect">
            <a:avLst/>
          </a:prstGeom>
        </p:spPr>
      </p:pic>
      <p:sp>
        <p:nvSpPr>
          <p:cNvPr id="19" name="TextBox 18">
            <a:extLst>
              <a:ext uri="{FF2B5EF4-FFF2-40B4-BE49-F238E27FC236}">
                <a16:creationId xmlns:a16="http://schemas.microsoft.com/office/drawing/2014/main" id="{07CDEA92-CB05-C647-AE99-1F0AF5FD623E}"/>
              </a:ext>
            </a:extLst>
          </p:cNvPr>
          <p:cNvSpPr txBox="1"/>
          <p:nvPr/>
        </p:nvSpPr>
        <p:spPr>
          <a:xfrm>
            <a:off x="39389" y="6506815"/>
            <a:ext cx="6762290" cy="2431435"/>
          </a:xfrm>
          <a:prstGeom prst="rect">
            <a:avLst/>
          </a:prstGeom>
          <a:solidFill>
            <a:srgbClr val="FFC000"/>
          </a:solidFill>
        </p:spPr>
        <p:txBody>
          <a:bodyPr wrap="square" rtlCol="0">
            <a:spAutoFit/>
          </a:bodyPr>
          <a:lstStyle/>
          <a:p>
            <a:pPr algn="ctr"/>
            <a:r>
              <a:rPr lang="en-US" sz="3200" b="1" dirty="0">
                <a:solidFill>
                  <a:srgbClr val="FF0000"/>
                </a:solidFill>
                <a:latin typeface="Copperplate" panose="02000504000000020004" pitchFamily="2" charset="77"/>
              </a:rPr>
              <a:t>Congratulations to</a:t>
            </a:r>
          </a:p>
          <a:p>
            <a:pPr algn="ctr"/>
            <a:r>
              <a:rPr lang="en-US" sz="2400" b="1" dirty="0">
                <a:solidFill>
                  <a:srgbClr val="FF0000"/>
                </a:solidFill>
                <a:latin typeface="Copperplate" panose="02000504000000020004" pitchFamily="2" charset="77"/>
              </a:rPr>
              <a:t>Tar Heel Detachment #733</a:t>
            </a:r>
          </a:p>
          <a:p>
            <a:pPr algn="ctr"/>
            <a:r>
              <a:rPr lang="en-US" sz="2400" b="1" dirty="0">
                <a:solidFill>
                  <a:srgbClr val="FF0000"/>
                </a:solidFill>
                <a:latin typeface="Copperplate" panose="02000504000000020004" pitchFamily="2" charset="77"/>
              </a:rPr>
              <a:t>2021</a:t>
            </a:r>
          </a:p>
          <a:p>
            <a:pPr algn="ctr"/>
            <a:r>
              <a:rPr lang="en-US" sz="2400" b="1" dirty="0">
                <a:solidFill>
                  <a:srgbClr val="FF0000"/>
                </a:solidFill>
                <a:latin typeface="Copperplate" panose="02000504000000020004" pitchFamily="2" charset="77"/>
              </a:rPr>
              <a:t>Marine Corps League Officers</a:t>
            </a:r>
          </a:p>
          <a:p>
            <a:pPr algn="ctr"/>
            <a:endParaRPr lang="en-US" sz="2400" b="1" dirty="0">
              <a:solidFill>
                <a:srgbClr val="FF0000"/>
              </a:solidFill>
              <a:latin typeface="Copperplate" panose="02000504000000020004" pitchFamily="2" charset="77"/>
            </a:endParaRPr>
          </a:p>
          <a:p>
            <a:pPr algn="ctr"/>
            <a:endParaRPr lang="en-US" sz="2400" b="1" dirty="0">
              <a:solidFill>
                <a:srgbClr val="FF0000"/>
              </a:solidFill>
              <a:latin typeface="Copperplate" panose="02000504000000020004" pitchFamily="2" charset="77"/>
            </a:endParaRPr>
          </a:p>
        </p:txBody>
      </p:sp>
    </p:spTree>
    <p:extLst>
      <p:ext uri="{BB962C8B-B14F-4D97-AF65-F5344CB8AC3E}">
        <p14:creationId xmlns:p14="http://schemas.microsoft.com/office/powerpoint/2010/main" val="36494991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CBE6B69-B1F8-4EBB-A45F-A18EB5554792}"/>
              </a:ext>
            </a:extLst>
          </p:cNvPr>
          <p:cNvSpPr txBox="1">
            <a:spLocks/>
          </p:cNvSpPr>
          <p:nvPr/>
        </p:nvSpPr>
        <p:spPr>
          <a:xfrm>
            <a:off x="0" y="1"/>
            <a:ext cx="6857999" cy="990599"/>
          </a:xfrm>
          <a:prstGeom prst="rect">
            <a:avLst/>
          </a:prstGeom>
          <a:solidFill>
            <a:srgbClr val="FF0000"/>
          </a:solidFill>
        </p:spPr>
        <p:txBody>
          <a:bodyPr>
            <a:normAutofit fontScale="92500"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2800" b="1" dirty="0">
              <a:solidFill>
                <a:srgbClr val="FFC000"/>
              </a:solidFill>
              <a:latin typeface="Old English Text MT" panose="03040902040508030806" pitchFamily="66" charset="0"/>
            </a:endParaRPr>
          </a:p>
          <a:p>
            <a:pPr algn="ctr"/>
            <a:r>
              <a:rPr lang="en-US" sz="2200" b="1" dirty="0">
                <a:solidFill>
                  <a:srgbClr val="FFC000"/>
                </a:solidFill>
                <a:latin typeface="Copperplate" panose="02000504000000020004" pitchFamily="2" charset="77"/>
              </a:rPr>
              <a:t> Marine Corps League </a:t>
            </a:r>
          </a:p>
          <a:p>
            <a:pPr algn="ctr"/>
            <a:r>
              <a:rPr lang="en-US" sz="2200" b="1" dirty="0">
                <a:solidFill>
                  <a:srgbClr val="FFC000"/>
                </a:solidFill>
                <a:latin typeface="Copperplate" panose="02000504000000020004" pitchFamily="2" charset="77"/>
              </a:rPr>
              <a:t>March Meeting </a:t>
            </a:r>
            <a:endParaRPr lang="en-US" sz="2200" b="1" dirty="0">
              <a:solidFill>
                <a:srgbClr val="FFC000"/>
              </a:solidFill>
              <a:latin typeface="Old English Text MT" panose="03040902040508030806" pitchFamily="66" charset="0"/>
            </a:endParaRPr>
          </a:p>
        </p:txBody>
      </p:sp>
      <p:pic>
        <p:nvPicPr>
          <p:cNvPr id="9" name="Picture 8">
            <a:extLst>
              <a:ext uri="{FF2B5EF4-FFF2-40B4-BE49-F238E27FC236}">
                <a16:creationId xmlns:a16="http://schemas.microsoft.com/office/drawing/2014/main" id="{39B72470-B014-46F4-9D1C-23441F5C69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7399" y="0"/>
            <a:ext cx="990600" cy="990600"/>
          </a:xfrm>
          <a:prstGeom prst="rect">
            <a:avLst/>
          </a:prstGeom>
        </p:spPr>
      </p:pic>
      <p:pic>
        <p:nvPicPr>
          <p:cNvPr id="10" name="Picture 9">
            <a:extLst>
              <a:ext uri="{FF2B5EF4-FFF2-40B4-BE49-F238E27FC236}">
                <a16:creationId xmlns:a16="http://schemas.microsoft.com/office/drawing/2014/main" id="{4B8A3F80-CFF5-4CE3-B371-336DCC5CA6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90600" cy="990600"/>
          </a:xfrm>
          <a:prstGeom prst="rect">
            <a:avLst/>
          </a:prstGeom>
        </p:spPr>
      </p:pic>
      <p:pic>
        <p:nvPicPr>
          <p:cNvPr id="7" name="Picture 6" descr="A picture containing person, indoor&#10;&#10;Description automatically generated">
            <a:extLst>
              <a:ext uri="{FF2B5EF4-FFF2-40B4-BE49-F238E27FC236}">
                <a16:creationId xmlns:a16="http://schemas.microsoft.com/office/drawing/2014/main" id="{D79B7815-98E3-E44D-BF8F-48F0C76E14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09826" y="1757016"/>
            <a:ext cx="3772452" cy="2829339"/>
          </a:xfrm>
          <a:prstGeom prst="rect">
            <a:avLst/>
          </a:prstGeom>
        </p:spPr>
      </p:pic>
      <p:pic>
        <p:nvPicPr>
          <p:cNvPr id="12" name="Picture 11" descr="A picture containing person, indoor, floor&#10;&#10;Description automatically generated">
            <a:extLst>
              <a:ext uri="{FF2B5EF4-FFF2-40B4-BE49-F238E27FC236}">
                <a16:creationId xmlns:a16="http://schemas.microsoft.com/office/drawing/2014/main" id="{E027E6B2-FBED-4149-A1BA-3FED325B7A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394766" y="1757015"/>
            <a:ext cx="3772453" cy="2829340"/>
          </a:xfrm>
          <a:prstGeom prst="rect">
            <a:avLst/>
          </a:prstGeom>
        </p:spPr>
      </p:pic>
      <p:pic>
        <p:nvPicPr>
          <p:cNvPr id="14" name="Picture 13" descr="A picture containing person, indoor, working&#10;&#10;Description automatically generated">
            <a:extLst>
              <a:ext uri="{FF2B5EF4-FFF2-40B4-BE49-F238E27FC236}">
                <a16:creationId xmlns:a16="http://schemas.microsoft.com/office/drawing/2014/main" id="{6F9B0A4C-E2C1-8144-A7AA-4BE3A0D97C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66260" y="5781810"/>
            <a:ext cx="3432314" cy="2574235"/>
          </a:xfrm>
          <a:prstGeom prst="rect">
            <a:avLst/>
          </a:prstGeom>
        </p:spPr>
      </p:pic>
      <p:pic>
        <p:nvPicPr>
          <p:cNvPr id="16" name="Picture 15" descr="A picture containing wall, indoor, person&#10;&#10;Description automatically generated">
            <a:extLst>
              <a:ext uri="{FF2B5EF4-FFF2-40B4-BE49-F238E27FC236}">
                <a16:creationId xmlns:a16="http://schemas.microsoft.com/office/drawing/2014/main" id="{29FC01FA-B60C-184A-BA51-F7B73405C0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3592995" y="5800584"/>
            <a:ext cx="3432314" cy="2574236"/>
          </a:xfrm>
          <a:prstGeom prst="rect">
            <a:avLst/>
          </a:prstGeom>
        </p:spPr>
      </p:pic>
      <p:sp>
        <p:nvSpPr>
          <p:cNvPr id="2" name="TextBox 1">
            <a:extLst>
              <a:ext uri="{FF2B5EF4-FFF2-40B4-BE49-F238E27FC236}">
                <a16:creationId xmlns:a16="http://schemas.microsoft.com/office/drawing/2014/main" id="{4D7933A3-A8E3-7547-A5AC-6E573066F907}"/>
              </a:ext>
            </a:extLst>
          </p:cNvPr>
          <p:cNvSpPr txBox="1"/>
          <p:nvPr/>
        </p:nvSpPr>
        <p:spPr>
          <a:xfrm>
            <a:off x="261730" y="4465983"/>
            <a:ext cx="6139070" cy="646331"/>
          </a:xfrm>
          <a:prstGeom prst="rect">
            <a:avLst/>
          </a:prstGeom>
          <a:solidFill>
            <a:srgbClr val="FFC000"/>
          </a:solidFill>
        </p:spPr>
        <p:txBody>
          <a:bodyPr wrap="square" rtlCol="0">
            <a:spAutoFit/>
          </a:bodyPr>
          <a:lstStyle/>
          <a:p>
            <a:pPr algn="ctr"/>
            <a:r>
              <a:rPr lang="en-US" b="1" dirty="0">
                <a:solidFill>
                  <a:srgbClr val="FF0000"/>
                </a:solidFill>
                <a:latin typeface="Copperplate" panose="02000504000000020004" pitchFamily="2" charset="77"/>
              </a:rPr>
              <a:t>Al Pasquale and Steve Curlee received Marine Corps League awards for outstanding support </a:t>
            </a:r>
          </a:p>
        </p:txBody>
      </p:sp>
    </p:spTree>
    <p:extLst>
      <p:ext uri="{BB962C8B-B14F-4D97-AF65-F5344CB8AC3E}">
        <p14:creationId xmlns:p14="http://schemas.microsoft.com/office/powerpoint/2010/main" val="17251410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CBE6B69-B1F8-4EBB-A45F-A18EB5554792}"/>
              </a:ext>
            </a:extLst>
          </p:cNvPr>
          <p:cNvSpPr txBox="1">
            <a:spLocks/>
          </p:cNvSpPr>
          <p:nvPr/>
        </p:nvSpPr>
        <p:spPr>
          <a:xfrm>
            <a:off x="0" y="1"/>
            <a:ext cx="6857999" cy="990599"/>
          </a:xfrm>
          <a:prstGeom prst="rect">
            <a:avLst/>
          </a:prstGeom>
          <a:solidFill>
            <a:srgbClr val="FF0000"/>
          </a:solidFill>
        </p:spPr>
        <p:txBody>
          <a:bodyPr>
            <a:normAutofit fontScale="92500"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2800" b="1" dirty="0">
              <a:solidFill>
                <a:srgbClr val="FFC000"/>
              </a:solidFill>
              <a:latin typeface="Old English Text MT" panose="03040902040508030806" pitchFamily="66" charset="0"/>
            </a:endParaRPr>
          </a:p>
          <a:p>
            <a:pPr algn="ctr"/>
            <a:r>
              <a:rPr lang="en-US" sz="2200" b="1" dirty="0">
                <a:solidFill>
                  <a:srgbClr val="FFC000"/>
                </a:solidFill>
                <a:latin typeface="Copperplate" panose="02000504000000020004" pitchFamily="2" charset="77"/>
              </a:rPr>
              <a:t> Marine Corps League </a:t>
            </a:r>
          </a:p>
          <a:p>
            <a:pPr algn="ctr"/>
            <a:r>
              <a:rPr lang="en-US" sz="2200" b="1" dirty="0">
                <a:solidFill>
                  <a:srgbClr val="FFC000"/>
                </a:solidFill>
                <a:latin typeface="Copperplate" panose="02000504000000020004" pitchFamily="2" charset="77"/>
              </a:rPr>
              <a:t>March Meeting </a:t>
            </a:r>
            <a:endParaRPr lang="en-US" sz="2200" b="1" dirty="0">
              <a:solidFill>
                <a:srgbClr val="FFC000"/>
              </a:solidFill>
              <a:latin typeface="Old English Text MT" panose="03040902040508030806" pitchFamily="66" charset="0"/>
            </a:endParaRPr>
          </a:p>
        </p:txBody>
      </p:sp>
      <p:pic>
        <p:nvPicPr>
          <p:cNvPr id="9" name="Picture 8">
            <a:extLst>
              <a:ext uri="{FF2B5EF4-FFF2-40B4-BE49-F238E27FC236}">
                <a16:creationId xmlns:a16="http://schemas.microsoft.com/office/drawing/2014/main" id="{39B72470-B014-46F4-9D1C-23441F5C69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7399" y="0"/>
            <a:ext cx="990600" cy="990600"/>
          </a:xfrm>
          <a:prstGeom prst="rect">
            <a:avLst/>
          </a:prstGeom>
        </p:spPr>
      </p:pic>
      <p:pic>
        <p:nvPicPr>
          <p:cNvPr id="10" name="Picture 9">
            <a:extLst>
              <a:ext uri="{FF2B5EF4-FFF2-40B4-BE49-F238E27FC236}">
                <a16:creationId xmlns:a16="http://schemas.microsoft.com/office/drawing/2014/main" id="{4B8A3F80-CFF5-4CE3-B371-336DCC5CA6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90600" cy="990600"/>
          </a:xfrm>
          <a:prstGeom prst="rect">
            <a:avLst/>
          </a:prstGeom>
        </p:spPr>
      </p:pic>
      <p:pic>
        <p:nvPicPr>
          <p:cNvPr id="3" name="Picture 2" descr="A picture containing text, wall, person, indoor&#10;&#10;Description automatically generated">
            <a:extLst>
              <a:ext uri="{FF2B5EF4-FFF2-40B4-BE49-F238E27FC236}">
                <a16:creationId xmlns:a16="http://schemas.microsoft.com/office/drawing/2014/main" id="{9652BBDF-FFEE-A44B-9CDE-42FD443BF2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03212" y="2414171"/>
            <a:ext cx="3253962" cy="2440472"/>
          </a:xfrm>
          <a:prstGeom prst="rect">
            <a:avLst/>
          </a:prstGeom>
        </p:spPr>
      </p:pic>
      <p:pic>
        <p:nvPicPr>
          <p:cNvPr id="5" name="Picture 4" descr="A picture containing wall, indoor&#10;&#10;Description automatically generated">
            <a:extLst>
              <a:ext uri="{FF2B5EF4-FFF2-40B4-BE49-F238E27FC236}">
                <a16:creationId xmlns:a16="http://schemas.microsoft.com/office/drawing/2014/main" id="{FC0AED87-5E20-F94E-9C58-A91EE7C658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286826" y="1319838"/>
            <a:ext cx="2435085" cy="1826314"/>
          </a:xfrm>
          <a:prstGeom prst="rect">
            <a:avLst/>
          </a:prstGeom>
        </p:spPr>
      </p:pic>
      <p:pic>
        <p:nvPicPr>
          <p:cNvPr id="7" name="Picture 6" descr="A person standing in front of a table with objects on it&#10;&#10;Description automatically generated with low confidence">
            <a:extLst>
              <a:ext uri="{FF2B5EF4-FFF2-40B4-BE49-F238E27FC236}">
                <a16:creationId xmlns:a16="http://schemas.microsoft.com/office/drawing/2014/main" id="{D6A30B8A-B45B-4D43-9210-2D5F2F7DFE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4010781" y="2265905"/>
            <a:ext cx="3253963" cy="2440473"/>
          </a:xfrm>
          <a:prstGeom prst="rect">
            <a:avLst/>
          </a:prstGeom>
        </p:spPr>
      </p:pic>
      <p:pic>
        <p:nvPicPr>
          <p:cNvPr id="12" name="Picture 11" descr="A picture containing person, wall, indoor, person&#10;&#10;Description automatically generated">
            <a:extLst>
              <a:ext uri="{FF2B5EF4-FFF2-40B4-BE49-F238E27FC236}">
                <a16:creationId xmlns:a16="http://schemas.microsoft.com/office/drawing/2014/main" id="{91ACC797-C985-2243-B880-33B57456596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257174" y="6115465"/>
            <a:ext cx="2885660" cy="2164245"/>
          </a:xfrm>
          <a:prstGeom prst="rect">
            <a:avLst/>
          </a:prstGeom>
        </p:spPr>
      </p:pic>
      <p:pic>
        <p:nvPicPr>
          <p:cNvPr id="14" name="Picture 13" descr="A picture containing person, indoor&#10;&#10;Description automatically generated">
            <a:extLst>
              <a:ext uri="{FF2B5EF4-FFF2-40B4-BE49-F238E27FC236}">
                <a16:creationId xmlns:a16="http://schemas.microsoft.com/office/drawing/2014/main" id="{73F05C04-843E-EA42-A1C1-621F22A8E92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2151888" y="5517110"/>
            <a:ext cx="2984500" cy="2238375"/>
          </a:xfrm>
          <a:prstGeom prst="rect">
            <a:avLst/>
          </a:prstGeom>
        </p:spPr>
      </p:pic>
      <p:pic>
        <p:nvPicPr>
          <p:cNvPr id="16" name="Picture 15" descr="A picture containing person, indoor&#10;&#10;Description automatically generated">
            <a:extLst>
              <a:ext uri="{FF2B5EF4-FFF2-40B4-BE49-F238E27FC236}">
                <a16:creationId xmlns:a16="http://schemas.microsoft.com/office/drawing/2014/main" id="{C9360B28-08AB-134F-8195-A7A41860DA1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4554331" y="6336750"/>
            <a:ext cx="2632764" cy="1974573"/>
          </a:xfrm>
          <a:prstGeom prst="rect">
            <a:avLst/>
          </a:prstGeom>
        </p:spPr>
      </p:pic>
    </p:spTree>
    <p:extLst>
      <p:ext uri="{BB962C8B-B14F-4D97-AF65-F5344CB8AC3E}">
        <p14:creationId xmlns:p14="http://schemas.microsoft.com/office/powerpoint/2010/main" val="30759826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icture containing indoor, people, several&#10;&#10;Description automatically generated">
            <a:extLst>
              <a:ext uri="{FF2B5EF4-FFF2-40B4-BE49-F238E27FC236}">
                <a16:creationId xmlns:a16="http://schemas.microsoft.com/office/drawing/2014/main" id="{F21F6C5B-EFB1-4947-AD74-8EF6486540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8327" y="3563403"/>
            <a:ext cx="2958591" cy="2218943"/>
          </a:xfrm>
          <a:prstGeom prst="rect">
            <a:avLst/>
          </a:prstGeom>
        </p:spPr>
      </p:pic>
      <p:sp>
        <p:nvSpPr>
          <p:cNvPr id="8" name="Title 1">
            <a:extLst>
              <a:ext uri="{FF2B5EF4-FFF2-40B4-BE49-F238E27FC236}">
                <a16:creationId xmlns:a16="http://schemas.microsoft.com/office/drawing/2014/main" id="{DCBE6B69-B1F8-4EBB-A45F-A18EB5554792}"/>
              </a:ext>
            </a:extLst>
          </p:cNvPr>
          <p:cNvSpPr txBox="1">
            <a:spLocks/>
          </p:cNvSpPr>
          <p:nvPr/>
        </p:nvSpPr>
        <p:spPr>
          <a:xfrm>
            <a:off x="0" y="1"/>
            <a:ext cx="6857999" cy="990599"/>
          </a:xfrm>
          <a:prstGeom prst="rect">
            <a:avLst/>
          </a:prstGeom>
          <a:solidFill>
            <a:srgbClr val="FF0000"/>
          </a:solidFill>
        </p:spPr>
        <p:txBody>
          <a:bodyP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2400" b="1" dirty="0">
                <a:solidFill>
                  <a:srgbClr val="FFC000"/>
                </a:solidFill>
                <a:latin typeface="Copperplate" panose="02000504000000020004" pitchFamily="2" charset="77"/>
              </a:rPr>
              <a:t>Tar Heel Detachment #733 </a:t>
            </a:r>
          </a:p>
          <a:p>
            <a:pPr algn="ctr"/>
            <a:r>
              <a:rPr lang="en-US" sz="2000" b="1" dirty="0">
                <a:solidFill>
                  <a:srgbClr val="FFC000"/>
                </a:solidFill>
                <a:latin typeface="Copperplate" panose="02000504000000020004" pitchFamily="2" charset="77"/>
              </a:rPr>
              <a:t>Recognition for Exemplary Service </a:t>
            </a:r>
            <a:endParaRPr lang="en-US" sz="2000" b="1" dirty="0">
              <a:solidFill>
                <a:srgbClr val="FFC000"/>
              </a:solidFill>
              <a:latin typeface="Old English Text MT" panose="03040902040508030806" pitchFamily="66" charset="0"/>
            </a:endParaRPr>
          </a:p>
        </p:txBody>
      </p:sp>
      <p:pic>
        <p:nvPicPr>
          <p:cNvPr id="9" name="Picture 8">
            <a:extLst>
              <a:ext uri="{FF2B5EF4-FFF2-40B4-BE49-F238E27FC236}">
                <a16:creationId xmlns:a16="http://schemas.microsoft.com/office/drawing/2014/main" id="{39B72470-B014-46F4-9D1C-23441F5C69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7399" y="0"/>
            <a:ext cx="990600" cy="990600"/>
          </a:xfrm>
          <a:prstGeom prst="rect">
            <a:avLst/>
          </a:prstGeom>
        </p:spPr>
      </p:pic>
      <p:pic>
        <p:nvPicPr>
          <p:cNvPr id="10" name="Picture 9">
            <a:extLst>
              <a:ext uri="{FF2B5EF4-FFF2-40B4-BE49-F238E27FC236}">
                <a16:creationId xmlns:a16="http://schemas.microsoft.com/office/drawing/2014/main" id="{4B8A3F80-CFF5-4CE3-B371-336DCC5CA6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90600" cy="990600"/>
          </a:xfrm>
          <a:prstGeom prst="rect">
            <a:avLst/>
          </a:prstGeom>
        </p:spPr>
      </p:pic>
      <p:pic>
        <p:nvPicPr>
          <p:cNvPr id="4" name="Picture 3" descr="A picture containing indoor&#10;&#10;Description automatically generated">
            <a:extLst>
              <a:ext uri="{FF2B5EF4-FFF2-40B4-BE49-F238E27FC236}">
                <a16:creationId xmlns:a16="http://schemas.microsoft.com/office/drawing/2014/main" id="{F137B8F4-3929-3045-AFEB-FD486CA353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75365" y="6237358"/>
            <a:ext cx="3321876" cy="2491407"/>
          </a:xfrm>
          <a:prstGeom prst="rect">
            <a:avLst/>
          </a:prstGeom>
        </p:spPr>
      </p:pic>
      <p:pic>
        <p:nvPicPr>
          <p:cNvPr id="6" name="Picture 5" descr="A picture containing indoor&#10;&#10;Description automatically generated">
            <a:extLst>
              <a:ext uri="{FF2B5EF4-FFF2-40B4-BE49-F238E27FC236}">
                <a16:creationId xmlns:a16="http://schemas.microsoft.com/office/drawing/2014/main" id="{307516F4-4BFA-704F-9125-A427EAB49E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3265556" y="6237358"/>
            <a:ext cx="3321876" cy="2491408"/>
          </a:xfrm>
          <a:prstGeom prst="rect">
            <a:avLst/>
          </a:prstGeom>
        </p:spPr>
      </p:pic>
      <p:pic>
        <p:nvPicPr>
          <p:cNvPr id="11" name="Picture 10" descr="A person holding a sign&#10;&#10;Description automatically generated with low confidence">
            <a:extLst>
              <a:ext uri="{FF2B5EF4-FFF2-40B4-BE49-F238E27FC236}">
                <a16:creationId xmlns:a16="http://schemas.microsoft.com/office/drawing/2014/main" id="{21AE8E57-BF69-3E42-9612-39658FA583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317222" y="1360003"/>
            <a:ext cx="2955231" cy="2216424"/>
          </a:xfrm>
          <a:prstGeom prst="rect">
            <a:avLst/>
          </a:prstGeom>
        </p:spPr>
      </p:pic>
      <p:pic>
        <p:nvPicPr>
          <p:cNvPr id="13" name="Picture 12" descr="A picture containing indoor, wall&#10;&#10;Description automatically generated">
            <a:extLst>
              <a:ext uri="{FF2B5EF4-FFF2-40B4-BE49-F238E27FC236}">
                <a16:creationId xmlns:a16="http://schemas.microsoft.com/office/drawing/2014/main" id="{1C8FF0DB-2821-1D44-8D28-161E899BD2D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2112119" y="1375263"/>
            <a:ext cx="2955231" cy="2216423"/>
          </a:xfrm>
          <a:prstGeom prst="rect">
            <a:avLst/>
          </a:prstGeom>
        </p:spPr>
      </p:pic>
      <p:pic>
        <p:nvPicPr>
          <p:cNvPr id="15" name="Picture 14" descr="A picture containing text, indoor, cluttered&#10;&#10;Description automatically generated">
            <a:extLst>
              <a:ext uri="{FF2B5EF4-FFF2-40B4-BE49-F238E27FC236}">
                <a16:creationId xmlns:a16="http://schemas.microsoft.com/office/drawing/2014/main" id="{0F913826-071F-7742-BB6F-664E3A2F59B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4602774" y="1345099"/>
            <a:ext cx="2517765" cy="1888324"/>
          </a:xfrm>
          <a:prstGeom prst="rect">
            <a:avLst/>
          </a:prstGeom>
        </p:spPr>
      </p:pic>
      <p:pic>
        <p:nvPicPr>
          <p:cNvPr id="17" name="Picture 16" descr="A group of people standing next to a fire truck&#10;&#10;Description automatically generated with medium confidence">
            <a:extLst>
              <a:ext uri="{FF2B5EF4-FFF2-40B4-BE49-F238E27FC236}">
                <a16:creationId xmlns:a16="http://schemas.microsoft.com/office/drawing/2014/main" id="{6B91A514-4364-5142-A615-C1EE883D07F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0923" y="3508805"/>
            <a:ext cx="3008243" cy="2256182"/>
          </a:xfrm>
          <a:prstGeom prst="rect">
            <a:avLst/>
          </a:prstGeom>
        </p:spPr>
      </p:pic>
      <p:sp>
        <p:nvSpPr>
          <p:cNvPr id="18" name="TextBox 17">
            <a:extLst>
              <a:ext uri="{FF2B5EF4-FFF2-40B4-BE49-F238E27FC236}">
                <a16:creationId xmlns:a16="http://schemas.microsoft.com/office/drawing/2014/main" id="{26929D44-BF2A-0248-ACA8-344258A7DBB2}"/>
              </a:ext>
            </a:extLst>
          </p:cNvPr>
          <p:cNvSpPr txBox="1"/>
          <p:nvPr/>
        </p:nvSpPr>
        <p:spPr>
          <a:xfrm>
            <a:off x="990599" y="5836944"/>
            <a:ext cx="5181599" cy="584775"/>
          </a:xfrm>
          <a:prstGeom prst="rect">
            <a:avLst/>
          </a:prstGeom>
          <a:solidFill>
            <a:srgbClr val="FFC000"/>
          </a:solidFill>
        </p:spPr>
        <p:txBody>
          <a:bodyPr wrap="square" rtlCol="0">
            <a:spAutoFit/>
          </a:bodyPr>
          <a:lstStyle/>
          <a:p>
            <a:pPr algn="ctr"/>
            <a:r>
              <a:rPr lang="en-US" sz="1600" b="1" dirty="0">
                <a:solidFill>
                  <a:srgbClr val="FF0000"/>
                </a:solidFill>
                <a:latin typeface="Copperplate" panose="02000504000000020004" pitchFamily="2" charset="77"/>
              </a:rPr>
              <a:t>Staff Sergeant Coleman North Carolina </a:t>
            </a:r>
          </a:p>
          <a:p>
            <a:pPr algn="ctr"/>
            <a:r>
              <a:rPr lang="en-US" sz="1600" b="1" dirty="0">
                <a:solidFill>
                  <a:srgbClr val="FF0000"/>
                </a:solidFill>
                <a:latin typeface="Copperplate" panose="02000504000000020004" pitchFamily="2" charset="77"/>
              </a:rPr>
              <a:t>Recruiter of the year</a:t>
            </a:r>
          </a:p>
        </p:txBody>
      </p:sp>
      <p:sp>
        <p:nvSpPr>
          <p:cNvPr id="19" name="TextBox 18">
            <a:extLst>
              <a:ext uri="{FF2B5EF4-FFF2-40B4-BE49-F238E27FC236}">
                <a16:creationId xmlns:a16="http://schemas.microsoft.com/office/drawing/2014/main" id="{EB712025-BE3B-FB47-ABD8-2A2D39E4A13E}"/>
              </a:ext>
            </a:extLst>
          </p:cNvPr>
          <p:cNvSpPr txBox="1"/>
          <p:nvPr/>
        </p:nvSpPr>
        <p:spPr>
          <a:xfrm>
            <a:off x="52181" y="3008243"/>
            <a:ext cx="6753638" cy="830997"/>
          </a:xfrm>
          <a:prstGeom prst="rect">
            <a:avLst/>
          </a:prstGeom>
          <a:solidFill>
            <a:srgbClr val="FFC000"/>
          </a:solidFill>
        </p:spPr>
        <p:txBody>
          <a:bodyPr wrap="square" rtlCol="0">
            <a:spAutoFit/>
          </a:bodyPr>
          <a:lstStyle/>
          <a:p>
            <a:r>
              <a:rPr lang="en-US" sz="1600" b="1" dirty="0">
                <a:solidFill>
                  <a:srgbClr val="FF0000"/>
                </a:solidFill>
                <a:latin typeface="Copperplate" panose="02000504000000020004" pitchFamily="2" charset="77"/>
              </a:rPr>
              <a:t>Fuquay Varina championed toys for tots – City Government, Gold’s Gym, Fire Dept., and Wal Mart donated numerous toys. </a:t>
            </a:r>
          </a:p>
        </p:txBody>
      </p:sp>
    </p:spTree>
    <p:extLst>
      <p:ext uri="{BB962C8B-B14F-4D97-AF65-F5344CB8AC3E}">
        <p14:creationId xmlns:p14="http://schemas.microsoft.com/office/powerpoint/2010/main" val="6015563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CBE6B69-B1F8-4EBB-A45F-A18EB5554792}"/>
              </a:ext>
            </a:extLst>
          </p:cNvPr>
          <p:cNvSpPr txBox="1">
            <a:spLocks/>
          </p:cNvSpPr>
          <p:nvPr/>
        </p:nvSpPr>
        <p:spPr>
          <a:xfrm>
            <a:off x="0" y="1"/>
            <a:ext cx="6857999" cy="990599"/>
          </a:xfrm>
          <a:prstGeom prst="rect">
            <a:avLst/>
          </a:prstGeom>
          <a:solidFill>
            <a:srgbClr val="FF0000"/>
          </a:solidFill>
        </p:spPr>
        <p:txBody>
          <a:bodyPr>
            <a:normAutofit fontScale="85000" lnSpcReduction="2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2800" b="1" dirty="0">
              <a:solidFill>
                <a:srgbClr val="FFC000"/>
              </a:solidFill>
              <a:latin typeface="Old English Text MT" panose="03040902040508030806" pitchFamily="66" charset="0"/>
            </a:endParaRPr>
          </a:p>
          <a:p>
            <a:pPr algn="ctr"/>
            <a:r>
              <a:rPr lang="en-US" sz="2200" b="1" dirty="0">
                <a:solidFill>
                  <a:srgbClr val="FFC000"/>
                </a:solidFill>
                <a:latin typeface="Copperplate" panose="02000504000000020004" pitchFamily="2" charset="77"/>
              </a:rPr>
              <a:t> Marine Corps League</a:t>
            </a:r>
          </a:p>
          <a:p>
            <a:pPr algn="ctr"/>
            <a:r>
              <a:rPr lang="en-US" sz="2200" b="1" dirty="0">
                <a:solidFill>
                  <a:srgbClr val="FFC000"/>
                </a:solidFill>
                <a:latin typeface="Copperplate" panose="02000504000000020004" pitchFamily="2" charset="77"/>
              </a:rPr>
              <a:t> At Fortnite Brewery with the</a:t>
            </a:r>
          </a:p>
          <a:p>
            <a:pPr algn="ctr"/>
            <a:r>
              <a:rPr lang="en-US" sz="2200" b="1" dirty="0">
                <a:solidFill>
                  <a:srgbClr val="FFC000"/>
                </a:solidFill>
                <a:latin typeface="Copperplate" panose="02000504000000020004" pitchFamily="2" charset="77"/>
              </a:rPr>
              <a:t>Marine for Life Network</a:t>
            </a:r>
          </a:p>
          <a:p>
            <a:pPr algn="ctr"/>
            <a:endParaRPr lang="en-US" sz="2200" b="1" dirty="0">
              <a:solidFill>
                <a:srgbClr val="FFC000"/>
              </a:solidFill>
              <a:latin typeface="Old English Text MT" panose="03040902040508030806" pitchFamily="66" charset="0"/>
            </a:endParaRPr>
          </a:p>
        </p:txBody>
      </p:sp>
      <p:pic>
        <p:nvPicPr>
          <p:cNvPr id="9" name="Picture 8">
            <a:extLst>
              <a:ext uri="{FF2B5EF4-FFF2-40B4-BE49-F238E27FC236}">
                <a16:creationId xmlns:a16="http://schemas.microsoft.com/office/drawing/2014/main" id="{39B72470-B014-46F4-9D1C-23441F5C69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7399" y="0"/>
            <a:ext cx="990600" cy="990600"/>
          </a:xfrm>
          <a:prstGeom prst="rect">
            <a:avLst/>
          </a:prstGeom>
        </p:spPr>
      </p:pic>
      <p:pic>
        <p:nvPicPr>
          <p:cNvPr id="10" name="Picture 9">
            <a:extLst>
              <a:ext uri="{FF2B5EF4-FFF2-40B4-BE49-F238E27FC236}">
                <a16:creationId xmlns:a16="http://schemas.microsoft.com/office/drawing/2014/main" id="{4B8A3F80-CFF5-4CE3-B371-336DCC5CA6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90600" cy="990600"/>
          </a:xfrm>
          <a:prstGeom prst="rect">
            <a:avLst/>
          </a:prstGeom>
        </p:spPr>
      </p:pic>
      <p:pic>
        <p:nvPicPr>
          <p:cNvPr id="5" name="Picture 4" descr="A picture containing indoor, person&#10;&#10;Description automatically generated">
            <a:extLst>
              <a:ext uri="{FF2B5EF4-FFF2-40B4-BE49-F238E27FC236}">
                <a16:creationId xmlns:a16="http://schemas.microsoft.com/office/drawing/2014/main" id="{04288023-E7B2-7B42-9F23-9224CA25C9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14243" y="1565963"/>
            <a:ext cx="2906649" cy="2179986"/>
          </a:xfrm>
          <a:prstGeom prst="rect">
            <a:avLst/>
          </a:prstGeom>
        </p:spPr>
      </p:pic>
      <p:pic>
        <p:nvPicPr>
          <p:cNvPr id="7" name="Picture 6" descr="Qr code&#10;&#10;Description automatically generated">
            <a:extLst>
              <a:ext uri="{FF2B5EF4-FFF2-40B4-BE49-F238E27FC236}">
                <a16:creationId xmlns:a16="http://schemas.microsoft.com/office/drawing/2014/main" id="{5B6E45A2-8F3C-8F42-BC1E-EABC526360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985608" y="1565958"/>
            <a:ext cx="2906649" cy="2179987"/>
          </a:xfrm>
          <a:prstGeom prst="rect">
            <a:avLst/>
          </a:prstGeom>
        </p:spPr>
      </p:pic>
      <p:pic>
        <p:nvPicPr>
          <p:cNvPr id="12" name="Picture 11" descr="A group of people posing for the camera&#10;&#10;Description automatically generated with medium confidence">
            <a:extLst>
              <a:ext uri="{FF2B5EF4-FFF2-40B4-BE49-F238E27FC236}">
                <a16:creationId xmlns:a16="http://schemas.microsoft.com/office/drawing/2014/main" id="{575BB3C5-EA09-314E-8198-E1DB75AC54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4185458" y="1565959"/>
            <a:ext cx="2906651" cy="2179988"/>
          </a:xfrm>
          <a:prstGeom prst="rect">
            <a:avLst/>
          </a:prstGeom>
        </p:spPr>
      </p:pic>
      <p:pic>
        <p:nvPicPr>
          <p:cNvPr id="14" name="Picture 13" descr="A picture containing person, indoor&#10;&#10;Description automatically generated">
            <a:extLst>
              <a:ext uri="{FF2B5EF4-FFF2-40B4-BE49-F238E27FC236}">
                <a16:creationId xmlns:a16="http://schemas.microsoft.com/office/drawing/2014/main" id="{A0569778-0EC8-5348-BA55-D25A42A926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281891" y="4637159"/>
            <a:ext cx="4064001" cy="3048001"/>
          </a:xfrm>
          <a:prstGeom prst="rect">
            <a:avLst/>
          </a:prstGeom>
        </p:spPr>
      </p:pic>
      <p:pic>
        <p:nvPicPr>
          <p:cNvPr id="18" name="Picture 17" descr="A picture containing indoor, person, clothes&#10;&#10;Description automatically generated">
            <a:extLst>
              <a:ext uri="{FF2B5EF4-FFF2-40B4-BE49-F238E27FC236}">
                <a16:creationId xmlns:a16="http://schemas.microsoft.com/office/drawing/2014/main" id="{8D4CE547-0771-174D-AA73-7D5F72F05F1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2930932" y="4617276"/>
            <a:ext cx="4064000" cy="3048000"/>
          </a:xfrm>
          <a:prstGeom prst="rect">
            <a:avLst/>
          </a:prstGeom>
        </p:spPr>
      </p:pic>
    </p:spTree>
    <p:extLst>
      <p:ext uri="{BB962C8B-B14F-4D97-AF65-F5344CB8AC3E}">
        <p14:creationId xmlns:p14="http://schemas.microsoft.com/office/powerpoint/2010/main" val="19892114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CBE6B69-B1F8-4EBB-A45F-A18EB5554792}"/>
              </a:ext>
            </a:extLst>
          </p:cNvPr>
          <p:cNvSpPr txBox="1">
            <a:spLocks/>
          </p:cNvSpPr>
          <p:nvPr/>
        </p:nvSpPr>
        <p:spPr>
          <a:xfrm>
            <a:off x="0" y="1"/>
            <a:ext cx="6857999" cy="990599"/>
          </a:xfrm>
          <a:prstGeom prst="rect">
            <a:avLst/>
          </a:prstGeom>
          <a:solidFill>
            <a:srgbClr val="FF0000"/>
          </a:solidFill>
        </p:spPr>
        <p:txBody>
          <a:bodyPr>
            <a:normAutofit fontScale="85000" lnSpcReduction="2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2800" b="1" dirty="0">
              <a:solidFill>
                <a:srgbClr val="FFC000"/>
              </a:solidFill>
              <a:latin typeface="Old English Text MT" panose="03040902040508030806" pitchFamily="66" charset="0"/>
            </a:endParaRPr>
          </a:p>
          <a:p>
            <a:pPr algn="ctr"/>
            <a:r>
              <a:rPr lang="en-US" sz="2200" b="1" dirty="0">
                <a:solidFill>
                  <a:srgbClr val="FFC000"/>
                </a:solidFill>
                <a:latin typeface="Copperplate" panose="02000504000000020004" pitchFamily="2" charset="77"/>
              </a:rPr>
              <a:t>  Marine Corps League</a:t>
            </a:r>
          </a:p>
          <a:p>
            <a:pPr algn="ctr"/>
            <a:r>
              <a:rPr lang="en-US" sz="2200" b="1" dirty="0">
                <a:solidFill>
                  <a:srgbClr val="FFC000"/>
                </a:solidFill>
                <a:latin typeface="Copperplate" panose="02000504000000020004" pitchFamily="2" charset="77"/>
              </a:rPr>
              <a:t> At Fortnite Brewery with the</a:t>
            </a:r>
          </a:p>
          <a:p>
            <a:pPr algn="ctr"/>
            <a:r>
              <a:rPr lang="en-US" sz="2200" b="1" dirty="0">
                <a:solidFill>
                  <a:srgbClr val="FFC000"/>
                </a:solidFill>
                <a:latin typeface="Copperplate" panose="02000504000000020004" pitchFamily="2" charset="77"/>
              </a:rPr>
              <a:t>Marine for Life Network</a:t>
            </a:r>
          </a:p>
          <a:p>
            <a:pPr algn="ctr"/>
            <a:endParaRPr lang="en-US" sz="2200" b="1" dirty="0">
              <a:solidFill>
                <a:srgbClr val="FFC000"/>
              </a:solidFill>
              <a:latin typeface="Old English Text MT" panose="03040902040508030806" pitchFamily="66" charset="0"/>
            </a:endParaRPr>
          </a:p>
        </p:txBody>
      </p:sp>
      <p:pic>
        <p:nvPicPr>
          <p:cNvPr id="9" name="Picture 8">
            <a:extLst>
              <a:ext uri="{FF2B5EF4-FFF2-40B4-BE49-F238E27FC236}">
                <a16:creationId xmlns:a16="http://schemas.microsoft.com/office/drawing/2014/main" id="{39B72470-B014-46F4-9D1C-23441F5C69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7399" y="0"/>
            <a:ext cx="990600" cy="990600"/>
          </a:xfrm>
          <a:prstGeom prst="rect">
            <a:avLst/>
          </a:prstGeom>
        </p:spPr>
      </p:pic>
      <p:pic>
        <p:nvPicPr>
          <p:cNvPr id="10" name="Picture 9">
            <a:extLst>
              <a:ext uri="{FF2B5EF4-FFF2-40B4-BE49-F238E27FC236}">
                <a16:creationId xmlns:a16="http://schemas.microsoft.com/office/drawing/2014/main" id="{4B8A3F80-CFF5-4CE3-B371-336DCC5CA6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90600" cy="990600"/>
          </a:xfrm>
          <a:prstGeom prst="rect">
            <a:avLst/>
          </a:prstGeom>
        </p:spPr>
      </p:pic>
      <p:pic>
        <p:nvPicPr>
          <p:cNvPr id="3" name="Picture 2" descr="A picture containing person, crowd&#10;&#10;Description automatically generated">
            <a:extLst>
              <a:ext uri="{FF2B5EF4-FFF2-40B4-BE49-F238E27FC236}">
                <a16:creationId xmlns:a16="http://schemas.microsoft.com/office/drawing/2014/main" id="{96AD88AF-C367-5E4B-B306-DEA5D3555C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475114" y="5132728"/>
            <a:ext cx="4039710" cy="3029782"/>
          </a:xfrm>
          <a:prstGeom prst="rect">
            <a:avLst/>
          </a:prstGeom>
        </p:spPr>
      </p:pic>
      <p:pic>
        <p:nvPicPr>
          <p:cNvPr id="7" name="Picture 6" descr="A picture containing person, clothes&#10;&#10;Description automatically generated">
            <a:extLst>
              <a:ext uri="{FF2B5EF4-FFF2-40B4-BE49-F238E27FC236}">
                <a16:creationId xmlns:a16="http://schemas.microsoft.com/office/drawing/2014/main" id="{8D89DE7B-BEBA-D344-A99D-850381E8E5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4238" y="1760880"/>
            <a:ext cx="3957985" cy="2968489"/>
          </a:xfrm>
          <a:prstGeom prst="rect">
            <a:avLst/>
          </a:prstGeom>
        </p:spPr>
      </p:pic>
      <p:pic>
        <p:nvPicPr>
          <p:cNvPr id="12" name="Picture 11" descr="A picture containing person&#10;&#10;Description automatically generated">
            <a:extLst>
              <a:ext uri="{FF2B5EF4-FFF2-40B4-BE49-F238E27FC236}">
                <a16:creationId xmlns:a16="http://schemas.microsoft.com/office/drawing/2014/main" id="{AF4C7F25-8E22-5E41-9429-1288B91477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29259" y="5654534"/>
            <a:ext cx="3443362" cy="2582521"/>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3C0C430F-D18F-0F4F-A9D8-3191408831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2546624" y="1760879"/>
            <a:ext cx="3957983" cy="2968488"/>
          </a:xfrm>
          <a:prstGeom prst="rect">
            <a:avLst/>
          </a:prstGeom>
        </p:spPr>
      </p:pic>
    </p:spTree>
    <p:extLst>
      <p:ext uri="{BB962C8B-B14F-4D97-AF65-F5344CB8AC3E}">
        <p14:creationId xmlns:p14="http://schemas.microsoft.com/office/powerpoint/2010/main" val="1051625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CBE6B69-B1F8-4EBB-A45F-A18EB5554792}"/>
              </a:ext>
            </a:extLst>
          </p:cNvPr>
          <p:cNvSpPr txBox="1">
            <a:spLocks/>
          </p:cNvSpPr>
          <p:nvPr/>
        </p:nvSpPr>
        <p:spPr>
          <a:xfrm>
            <a:off x="0" y="1"/>
            <a:ext cx="6857999" cy="990599"/>
          </a:xfrm>
          <a:prstGeom prst="rect">
            <a:avLst/>
          </a:prstGeom>
          <a:solidFill>
            <a:srgbClr val="FFC000"/>
          </a:solidFill>
        </p:spPr>
        <p:txBody>
          <a:bodyP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2800" b="1" dirty="0">
              <a:solidFill>
                <a:srgbClr val="FFC000"/>
              </a:solidFill>
              <a:latin typeface="Old English Text MT" panose="03040902040508030806" pitchFamily="66" charset="0"/>
            </a:endParaRPr>
          </a:p>
          <a:p>
            <a:pPr algn="ctr"/>
            <a:r>
              <a:rPr lang="en-US" sz="2200" b="1" dirty="0">
                <a:solidFill>
                  <a:srgbClr val="FFC000"/>
                </a:solidFill>
                <a:latin typeface="Copperplate" panose="02000504000000020004" pitchFamily="2" charset="77"/>
              </a:rPr>
              <a:t> </a:t>
            </a:r>
            <a:r>
              <a:rPr lang="en-US" sz="2200" b="1" dirty="0">
                <a:solidFill>
                  <a:srgbClr val="FF0000"/>
                </a:solidFill>
                <a:latin typeface="Copperplate" panose="02000504000000020004" pitchFamily="2" charset="77"/>
              </a:rPr>
              <a:t>Adopt A Highway</a:t>
            </a:r>
            <a:endParaRPr lang="en-US" sz="2400" b="1" dirty="0">
              <a:solidFill>
                <a:srgbClr val="FF0000"/>
              </a:solidFill>
              <a:latin typeface="Old English Text MT" panose="03040902040508030806" pitchFamily="66" charset="0"/>
            </a:endParaRPr>
          </a:p>
        </p:txBody>
      </p:sp>
      <p:pic>
        <p:nvPicPr>
          <p:cNvPr id="9" name="Picture 8">
            <a:extLst>
              <a:ext uri="{FF2B5EF4-FFF2-40B4-BE49-F238E27FC236}">
                <a16:creationId xmlns:a16="http://schemas.microsoft.com/office/drawing/2014/main" id="{39B72470-B014-46F4-9D1C-23441F5C69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7399" y="0"/>
            <a:ext cx="990600" cy="990600"/>
          </a:xfrm>
          <a:prstGeom prst="rect">
            <a:avLst/>
          </a:prstGeom>
        </p:spPr>
      </p:pic>
      <p:pic>
        <p:nvPicPr>
          <p:cNvPr id="10" name="Picture 9">
            <a:extLst>
              <a:ext uri="{FF2B5EF4-FFF2-40B4-BE49-F238E27FC236}">
                <a16:creationId xmlns:a16="http://schemas.microsoft.com/office/drawing/2014/main" id="{4B8A3F80-CFF5-4CE3-B371-336DCC5CA6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90600" cy="990600"/>
          </a:xfrm>
          <a:prstGeom prst="rect">
            <a:avLst/>
          </a:prstGeom>
        </p:spPr>
      </p:pic>
      <p:pic>
        <p:nvPicPr>
          <p:cNvPr id="4" name="Picture 3" descr="A group of men standing in a room&#10;&#10;Description automatically generated with low confidence">
            <a:extLst>
              <a:ext uri="{FF2B5EF4-FFF2-40B4-BE49-F238E27FC236}">
                <a16:creationId xmlns:a16="http://schemas.microsoft.com/office/drawing/2014/main" id="{A75A2E43-E485-3943-B8F4-EAC447E8E4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81809"/>
            <a:ext cx="3586921" cy="2690191"/>
          </a:xfrm>
          <a:prstGeom prst="rect">
            <a:avLst/>
          </a:prstGeom>
        </p:spPr>
      </p:pic>
      <p:pic>
        <p:nvPicPr>
          <p:cNvPr id="6" name="Picture 5" descr="A picture containing outdoor, person, road, sky&#10;&#10;Description automatically generated">
            <a:extLst>
              <a:ext uri="{FF2B5EF4-FFF2-40B4-BE49-F238E27FC236}">
                <a16:creationId xmlns:a16="http://schemas.microsoft.com/office/drawing/2014/main" id="{CA16AD67-13DA-D64A-8067-FF979274AA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008" y="5184084"/>
            <a:ext cx="5052391" cy="3789292"/>
          </a:xfrm>
          <a:prstGeom prst="rect">
            <a:avLst/>
          </a:prstGeom>
        </p:spPr>
      </p:pic>
      <p:pic>
        <p:nvPicPr>
          <p:cNvPr id="11" name="Picture 10" descr="A picture containing outdoor, life jacket&#10;&#10;Description automatically generated">
            <a:extLst>
              <a:ext uri="{FF2B5EF4-FFF2-40B4-BE49-F238E27FC236}">
                <a16:creationId xmlns:a16="http://schemas.microsoft.com/office/drawing/2014/main" id="{669CB429-A6FF-6C4C-ADDF-E4856F9818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3175552" y="1681370"/>
            <a:ext cx="3909391" cy="2932043"/>
          </a:xfrm>
          <a:prstGeom prst="rect">
            <a:avLst/>
          </a:prstGeom>
        </p:spPr>
      </p:pic>
    </p:spTree>
    <p:extLst>
      <p:ext uri="{BB962C8B-B14F-4D97-AF65-F5344CB8AC3E}">
        <p14:creationId xmlns:p14="http://schemas.microsoft.com/office/powerpoint/2010/main" val="32958969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descr="A picture containing person, indoor, red&#10;&#10;Description automatically generated">
            <a:extLst>
              <a:ext uri="{FF2B5EF4-FFF2-40B4-BE49-F238E27FC236}">
                <a16:creationId xmlns:a16="http://schemas.microsoft.com/office/drawing/2014/main" id="{75A5D54B-A677-3848-8A99-967E5FC23F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6586" y="515398"/>
            <a:ext cx="2829339" cy="3772451"/>
          </a:xfrm>
          <a:prstGeom prst="rect">
            <a:avLst/>
          </a:prstGeom>
        </p:spPr>
      </p:pic>
      <p:sp>
        <p:nvSpPr>
          <p:cNvPr id="5" name="Content Placeholder 4">
            <a:extLst>
              <a:ext uri="{FF2B5EF4-FFF2-40B4-BE49-F238E27FC236}">
                <a16:creationId xmlns:a16="http://schemas.microsoft.com/office/drawing/2014/main" id="{473D2788-A832-45EE-84FD-1D32E1BC2627}"/>
              </a:ext>
            </a:extLst>
          </p:cNvPr>
          <p:cNvSpPr>
            <a:spLocks noGrp="1"/>
          </p:cNvSpPr>
          <p:nvPr>
            <p:ph sz="half" idx="2"/>
          </p:nvPr>
        </p:nvSpPr>
        <p:spPr>
          <a:xfrm>
            <a:off x="4053241" y="6072953"/>
            <a:ext cx="2802684" cy="3071047"/>
          </a:xfrm>
          <a:solidFill>
            <a:schemeClr val="bg1">
              <a:lumMod val="65000"/>
            </a:schemeClr>
          </a:solidFill>
        </p:spPr>
        <p:txBody>
          <a:bodyPr>
            <a:normAutofit/>
          </a:bodyPr>
          <a:lstStyle/>
          <a:p>
            <a:pPr marL="0" indent="0">
              <a:buNone/>
            </a:pPr>
            <a:r>
              <a:rPr lang="en-US" sz="1400" b="1" dirty="0"/>
              <a:t>UPCOMING EVENTS</a:t>
            </a:r>
            <a:endParaRPr lang="en-US" sz="1200" b="1" dirty="0"/>
          </a:p>
          <a:p>
            <a:r>
              <a:rPr lang="en-US" sz="1200" dirty="0"/>
              <a:t>May 31: Memorial Day</a:t>
            </a:r>
          </a:p>
          <a:p>
            <a:r>
              <a:rPr lang="en-US" sz="1200" dirty="0"/>
              <a:t>October 23: Beirut Remembrance</a:t>
            </a:r>
          </a:p>
          <a:p>
            <a:r>
              <a:rPr lang="en-US" sz="1200" dirty="0"/>
              <a:t>November 6: Veterans Day Parade and Lunch</a:t>
            </a:r>
          </a:p>
          <a:p>
            <a:r>
              <a:rPr lang="en-US" sz="1200" dirty="0"/>
              <a:t>November: The start of Toys for Tots</a:t>
            </a:r>
          </a:p>
          <a:p>
            <a:r>
              <a:rPr lang="en-US" sz="1200" dirty="0"/>
              <a:t>November 10: Birthday Ball (Exact date to be announced) </a:t>
            </a:r>
          </a:p>
          <a:p>
            <a:r>
              <a:rPr lang="en-US" sz="1200" dirty="0"/>
              <a:t>December: Christmas Party (Date to be announced)</a:t>
            </a:r>
          </a:p>
          <a:p>
            <a:r>
              <a:rPr lang="en-US" sz="1200" dirty="0"/>
              <a:t>Wake County Veterans – LAST WEDNESDAY OF EACH MONTH AMERICAN LEGION</a:t>
            </a:r>
          </a:p>
          <a:p>
            <a:pPr marL="0" indent="0" algn="ctr">
              <a:buNone/>
            </a:pPr>
            <a:endParaRPr lang="en-US" sz="1400" dirty="0"/>
          </a:p>
          <a:p>
            <a:pPr marL="0" indent="0" algn="ctr">
              <a:buNone/>
            </a:pPr>
            <a:endParaRPr lang="en-US" sz="1400" dirty="0"/>
          </a:p>
        </p:txBody>
      </p:sp>
      <p:sp>
        <p:nvSpPr>
          <p:cNvPr id="6" name="Rectangle 5">
            <a:extLst>
              <a:ext uri="{FF2B5EF4-FFF2-40B4-BE49-F238E27FC236}">
                <a16:creationId xmlns:a16="http://schemas.microsoft.com/office/drawing/2014/main" id="{166553FF-02DA-45AA-8F60-4108B707D35C}"/>
              </a:ext>
            </a:extLst>
          </p:cNvPr>
          <p:cNvSpPr/>
          <p:nvPr/>
        </p:nvSpPr>
        <p:spPr>
          <a:xfrm>
            <a:off x="-2074" y="0"/>
            <a:ext cx="6858000" cy="892552"/>
          </a:xfrm>
          <a:prstGeom prst="rect">
            <a:avLst/>
          </a:prstGeom>
          <a:solidFill>
            <a:srgbClr val="FFC000"/>
          </a:solidFill>
        </p:spPr>
        <p:txBody>
          <a:bodyPr wrap="square">
            <a:spAutoFit/>
          </a:bodyPr>
          <a:lstStyle/>
          <a:p>
            <a:pPr algn="ctr"/>
            <a:r>
              <a:rPr lang="en-US" sz="2800" b="1" dirty="0">
                <a:solidFill>
                  <a:srgbClr val="FF0000"/>
                </a:solidFill>
                <a:latin typeface="Copperplate" panose="02000504000000020004" pitchFamily="2" charset="77"/>
              </a:rPr>
              <a:t>Marine Corps League</a:t>
            </a:r>
          </a:p>
          <a:p>
            <a:pPr algn="ctr"/>
            <a:r>
              <a:rPr lang="en-US" sz="2400" b="1" dirty="0">
                <a:solidFill>
                  <a:srgbClr val="FF0000"/>
                </a:solidFill>
                <a:latin typeface="Copperplate" panose="02000504000000020004" pitchFamily="2" charset="77"/>
              </a:rPr>
              <a:t>Commandant </a:t>
            </a:r>
            <a:endParaRPr lang="en-US" sz="2400" dirty="0">
              <a:latin typeface="Copperplate" panose="02000504000000020004" pitchFamily="2" charset="77"/>
            </a:endParaRPr>
          </a:p>
        </p:txBody>
      </p:sp>
      <p:sp>
        <p:nvSpPr>
          <p:cNvPr id="2" name="TextBox 1">
            <a:extLst>
              <a:ext uri="{FF2B5EF4-FFF2-40B4-BE49-F238E27FC236}">
                <a16:creationId xmlns:a16="http://schemas.microsoft.com/office/drawing/2014/main" id="{9543B527-E957-447E-B5E1-59F7885BF451}"/>
              </a:ext>
            </a:extLst>
          </p:cNvPr>
          <p:cNvSpPr txBox="1"/>
          <p:nvPr/>
        </p:nvSpPr>
        <p:spPr>
          <a:xfrm>
            <a:off x="4026587" y="4287849"/>
            <a:ext cx="2829339" cy="1785104"/>
          </a:xfrm>
          <a:prstGeom prst="rect">
            <a:avLst/>
          </a:prstGeom>
          <a:solidFill>
            <a:srgbClr val="FF0000"/>
          </a:solidFill>
        </p:spPr>
        <p:txBody>
          <a:bodyPr wrap="square" rtlCol="0">
            <a:spAutoFit/>
          </a:bodyPr>
          <a:lstStyle/>
          <a:p>
            <a:r>
              <a:rPr lang="en-US" sz="1200" b="1" dirty="0"/>
              <a:t>Next Meeting Wed. April 7, 7:00pm</a:t>
            </a:r>
          </a:p>
          <a:p>
            <a:r>
              <a:rPr lang="en-US" sz="1200" b="1" dirty="0"/>
              <a:t>American Legion Post 67  </a:t>
            </a:r>
          </a:p>
          <a:p>
            <a:r>
              <a:rPr lang="en-US" sz="1200" b="1" dirty="0"/>
              <a:t>8523 Chapel Hill Rd</a:t>
            </a:r>
          </a:p>
          <a:p>
            <a:r>
              <a:rPr lang="en-US" sz="1200" b="1" dirty="0"/>
              <a:t>Cary, NC 27513</a:t>
            </a:r>
          </a:p>
          <a:p>
            <a:r>
              <a:rPr lang="en-US" sz="1200" b="1" dirty="0"/>
              <a:t>ZOOM Link will be emailed</a:t>
            </a:r>
          </a:p>
          <a:p>
            <a:endParaRPr lang="en-US" sz="1200" b="1" dirty="0"/>
          </a:p>
          <a:p>
            <a:endParaRPr lang="en-US" sz="1200" b="1" dirty="0"/>
          </a:p>
          <a:p>
            <a:endParaRPr lang="en-US" sz="1200" b="1" dirty="0"/>
          </a:p>
          <a:p>
            <a:endParaRPr lang="en-US" sz="1400" b="1" dirty="0"/>
          </a:p>
        </p:txBody>
      </p:sp>
      <p:sp>
        <p:nvSpPr>
          <p:cNvPr id="3" name="TextBox 2">
            <a:extLst>
              <a:ext uri="{FF2B5EF4-FFF2-40B4-BE49-F238E27FC236}">
                <a16:creationId xmlns:a16="http://schemas.microsoft.com/office/drawing/2014/main" id="{484B0623-A640-41B3-9165-6865C7D5D769}"/>
              </a:ext>
            </a:extLst>
          </p:cNvPr>
          <p:cNvSpPr txBox="1"/>
          <p:nvPr/>
        </p:nvSpPr>
        <p:spPr>
          <a:xfrm>
            <a:off x="-2074" y="883956"/>
            <a:ext cx="3988220" cy="8217634"/>
          </a:xfrm>
          <a:prstGeom prst="rect">
            <a:avLst/>
          </a:prstGeom>
          <a:noFill/>
        </p:spPr>
        <p:txBody>
          <a:bodyPr wrap="square" rtlCol="0">
            <a:spAutoFit/>
          </a:bodyPr>
          <a:lstStyle/>
          <a:p>
            <a:r>
              <a:rPr lang="en-US" sz="1100" dirty="0"/>
              <a:t>Fellow Marines: </a:t>
            </a:r>
          </a:p>
          <a:p>
            <a:r>
              <a:rPr lang="en-US" sz="1100" dirty="0"/>
              <a:t>Me again, and with my first month in the history books, I am still learning. I do, however,  have some atta boys to pass out to my fellow marines. The first is to Al Pasquale, an outstanding member of the Devil Dogs and this Detachment. One of the Devil Dog’s missions is to help feed the dogs housed in the Wake County kennels. Typically, most members bring a twenty-five-pound bag of dog food to the meetings. Al showed up with a little over half a ton! Great job, Al! You make us all look good. </a:t>
            </a:r>
          </a:p>
          <a:p>
            <a:endParaRPr lang="en-US" sz="1100" dirty="0"/>
          </a:p>
          <a:p>
            <a:r>
              <a:rPr lang="en-US" sz="1100" dirty="0"/>
              <a:t>My next pat on the back goes to the staff for their continued hard work, but more specifically for their recent assist to Pamela Thomas. She asked for our help donating some items for marines in residence at the Durham VA; cologne, detergent, model car kits, and some small plants. The request came in between meetings and the amount of money to allot was discussed at the staff meeting. Time was running out to respond and our staff stepped up and personally provided the items for Pam, met her at the VA with the donations, and subsequently had a lunch meeting with her to discuss future support for the MCL Auxiliary. That is what marines do. You see a follow marine needing help, you run to them, grab them by their 782 gear, and pull them to safety. We appreciate Pam and her dedication. </a:t>
            </a:r>
          </a:p>
          <a:p>
            <a:endParaRPr lang="en-US" sz="1100" dirty="0"/>
          </a:p>
          <a:p>
            <a:r>
              <a:rPr lang="en-US" sz="1100" dirty="0"/>
              <a:t>I also need to commend fellow marine, Steve Curlee. While the Sgt at Arms is unable to make the meetings, Steve has stepped up and filled the job admirably. Thanks, Steve. </a:t>
            </a:r>
          </a:p>
          <a:p>
            <a:endParaRPr lang="en-US" sz="1100" dirty="0"/>
          </a:p>
          <a:p>
            <a:r>
              <a:rPr lang="en-US" sz="1100" dirty="0"/>
              <a:t>Thanks to the diligent work of Suellen Beaulieu, Russ Oliver and Jason Hall on preparing the budget, it was ready to be voted on at our last meeting. The budget will start on time in April. </a:t>
            </a:r>
          </a:p>
          <a:p>
            <a:endParaRPr lang="en-US" sz="1100" dirty="0"/>
          </a:p>
          <a:p>
            <a:r>
              <a:rPr lang="en-US" sz="1100" dirty="0"/>
              <a:t>Toby Roberts, John Saitta and Tyrone Ashe completed the audit in a timely manner per the bylaws. A sword was presented to the outstanding recruiter by the Senior Vice-Commandant, John Dilday.  </a:t>
            </a:r>
          </a:p>
          <a:p>
            <a:endParaRPr lang="en-US" sz="1100" dirty="0"/>
          </a:p>
          <a:p>
            <a:r>
              <a:rPr lang="en-US" sz="1100" dirty="0"/>
              <a:t>Our detachment can walk taller and hold our heads higher, because we are marines and because we walk among this type of people.   </a:t>
            </a:r>
          </a:p>
          <a:p>
            <a:r>
              <a:rPr lang="en-US" sz="1100" dirty="0"/>
              <a:t> </a:t>
            </a:r>
          </a:p>
          <a:p>
            <a:r>
              <a:rPr lang="en-US" sz="1100" dirty="0"/>
              <a:t>Semper Fi,</a:t>
            </a:r>
          </a:p>
          <a:p>
            <a:r>
              <a:rPr lang="en-US" sz="1100" dirty="0"/>
              <a:t>Jim Lewis  Commandant</a:t>
            </a:r>
          </a:p>
          <a:p>
            <a:r>
              <a:rPr lang="en-US" sz="1100" dirty="0"/>
              <a:t>Tarheel Detachment</a:t>
            </a:r>
          </a:p>
          <a:p>
            <a:endParaRPr lang="en-US" sz="1100" dirty="0"/>
          </a:p>
          <a:p>
            <a:r>
              <a:rPr lang="en-US" sz="1100" b="1" i="1" dirty="0"/>
              <a:t>A little Irish Humor: “Why did God invent Jameson whiskey?”</a:t>
            </a:r>
          </a:p>
          <a:p>
            <a:r>
              <a:rPr lang="en-US" sz="1100" b="1" i="1" dirty="0"/>
              <a:t>(So, the Irish would never rule the world.)</a:t>
            </a:r>
          </a:p>
          <a:p>
            <a:endParaRPr lang="en-US" sz="1100" dirty="0"/>
          </a:p>
        </p:txBody>
      </p:sp>
    </p:spTree>
    <p:extLst>
      <p:ext uri="{BB962C8B-B14F-4D97-AF65-F5344CB8AC3E}">
        <p14:creationId xmlns:p14="http://schemas.microsoft.com/office/powerpoint/2010/main" val="10761436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CBE6B69-B1F8-4EBB-A45F-A18EB5554792}"/>
              </a:ext>
            </a:extLst>
          </p:cNvPr>
          <p:cNvSpPr txBox="1">
            <a:spLocks/>
          </p:cNvSpPr>
          <p:nvPr/>
        </p:nvSpPr>
        <p:spPr>
          <a:xfrm>
            <a:off x="0" y="1"/>
            <a:ext cx="6857999" cy="990599"/>
          </a:xfrm>
          <a:prstGeom prst="rect">
            <a:avLst/>
          </a:prstGeom>
          <a:solidFill>
            <a:srgbClr val="FFC000"/>
          </a:solidFill>
        </p:spPr>
        <p:txBody>
          <a:bodyP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2800" b="1" dirty="0">
              <a:solidFill>
                <a:srgbClr val="FFC000"/>
              </a:solidFill>
              <a:latin typeface="Old English Text MT" panose="03040902040508030806" pitchFamily="66" charset="0"/>
            </a:endParaRPr>
          </a:p>
          <a:p>
            <a:pPr algn="ctr"/>
            <a:r>
              <a:rPr lang="en-US" sz="2200" b="1" dirty="0">
                <a:solidFill>
                  <a:srgbClr val="FFC000"/>
                </a:solidFill>
                <a:latin typeface="Copperplate" panose="02000504000000020004" pitchFamily="2" charset="77"/>
              </a:rPr>
              <a:t> </a:t>
            </a:r>
            <a:r>
              <a:rPr lang="en-US" sz="2200" b="1" dirty="0">
                <a:solidFill>
                  <a:srgbClr val="FF0000"/>
                </a:solidFill>
                <a:latin typeface="Copperplate" panose="02000504000000020004" pitchFamily="2" charset="77"/>
              </a:rPr>
              <a:t>Adopt A Highway</a:t>
            </a:r>
            <a:endParaRPr lang="en-US" sz="2400" b="1" dirty="0">
              <a:solidFill>
                <a:srgbClr val="FF0000"/>
              </a:solidFill>
              <a:latin typeface="Old English Text MT" panose="03040902040508030806" pitchFamily="66" charset="0"/>
            </a:endParaRPr>
          </a:p>
        </p:txBody>
      </p:sp>
      <p:pic>
        <p:nvPicPr>
          <p:cNvPr id="9" name="Picture 8">
            <a:extLst>
              <a:ext uri="{FF2B5EF4-FFF2-40B4-BE49-F238E27FC236}">
                <a16:creationId xmlns:a16="http://schemas.microsoft.com/office/drawing/2014/main" id="{39B72470-B014-46F4-9D1C-23441F5C69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7399" y="0"/>
            <a:ext cx="990600" cy="990600"/>
          </a:xfrm>
          <a:prstGeom prst="rect">
            <a:avLst/>
          </a:prstGeom>
        </p:spPr>
      </p:pic>
      <p:pic>
        <p:nvPicPr>
          <p:cNvPr id="10" name="Picture 9">
            <a:extLst>
              <a:ext uri="{FF2B5EF4-FFF2-40B4-BE49-F238E27FC236}">
                <a16:creationId xmlns:a16="http://schemas.microsoft.com/office/drawing/2014/main" id="{4B8A3F80-CFF5-4CE3-B371-336DCC5CA6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90600" cy="990600"/>
          </a:xfrm>
          <a:prstGeom prst="rect">
            <a:avLst/>
          </a:prstGeom>
        </p:spPr>
      </p:pic>
      <p:pic>
        <p:nvPicPr>
          <p:cNvPr id="3" name="Picture 2" descr="A picture containing text, person, orange&#10;&#10;Description automatically generated">
            <a:extLst>
              <a:ext uri="{FF2B5EF4-FFF2-40B4-BE49-F238E27FC236}">
                <a16:creationId xmlns:a16="http://schemas.microsoft.com/office/drawing/2014/main" id="{1DDE1E05-0361-BE44-8614-4568143BEF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244599" y="5224117"/>
            <a:ext cx="4368800" cy="3276600"/>
          </a:xfrm>
          <a:prstGeom prst="rect">
            <a:avLst/>
          </a:prstGeom>
        </p:spPr>
      </p:pic>
      <p:pic>
        <p:nvPicPr>
          <p:cNvPr id="5" name="Picture 4" descr="A group of men standing outside a building&#10;&#10;Description automatically generated with medium confidence">
            <a:extLst>
              <a:ext uri="{FF2B5EF4-FFF2-40B4-BE49-F238E27FC236}">
                <a16:creationId xmlns:a16="http://schemas.microsoft.com/office/drawing/2014/main" id="{60E0BED9-04D5-9645-8C13-19A8A79483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600" y="1212574"/>
            <a:ext cx="4479235" cy="3359426"/>
          </a:xfrm>
          <a:prstGeom prst="rect">
            <a:avLst/>
          </a:prstGeom>
        </p:spPr>
      </p:pic>
    </p:spTree>
    <p:extLst>
      <p:ext uri="{BB962C8B-B14F-4D97-AF65-F5344CB8AC3E}">
        <p14:creationId xmlns:p14="http://schemas.microsoft.com/office/powerpoint/2010/main" val="17563206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CBE6B69-B1F8-4EBB-A45F-A18EB5554792}"/>
              </a:ext>
            </a:extLst>
          </p:cNvPr>
          <p:cNvSpPr txBox="1">
            <a:spLocks/>
          </p:cNvSpPr>
          <p:nvPr/>
        </p:nvSpPr>
        <p:spPr>
          <a:xfrm>
            <a:off x="0" y="1"/>
            <a:ext cx="6857999" cy="990599"/>
          </a:xfrm>
          <a:prstGeom prst="rect">
            <a:avLst/>
          </a:prstGeom>
          <a:solidFill>
            <a:srgbClr val="FF0000"/>
          </a:solidFill>
        </p:spPr>
        <p:txBody>
          <a:bodyP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2800" b="1" dirty="0">
              <a:solidFill>
                <a:srgbClr val="FFC000"/>
              </a:solidFill>
              <a:latin typeface="Old English Text MT" panose="03040902040508030806" pitchFamily="66" charset="0"/>
            </a:endParaRPr>
          </a:p>
          <a:p>
            <a:pPr algn="ctr"/>
            <a:r>
              <a:rPr lang="en-US" sz="2200" b="1" dirty="0">
                <a:solidFill>
                  <a:srgbClr val="FFC000"/>
                </a:solidFill>
                <a:latin typeface="Copperplate" panose="02000504000000020004" pitchFamily="2" charset="77"/>
              </a:rPr>
              <a:t> Historical Events</a:t>
            </a:r>
            <a:endParaRPr lang="en-US" sz="2400" b="1" dirty="0">
              <a:solidFill>
                <a:srgbClr val="FFC000"/>
              </a:solidFill>
              <a:latin typeface="Old English Text MT" panose="03040902040508030806" pitchFamily="66" charset="0"/>
            </a:endParaRPr>
          </a:p>
        </p:txBody>
      </p:sp>
      <p:pic>
        <p:nvPicPr>
          <p:cNvPr id="9" name="Picture 8">
            <a:extLst>
              <a:ext uri="{FF2B5EF4-FFF2-40B4-BE49-F238E27FC236}">
                <a16:creationId xmlns:a16="http://schemas.microsoft.com/office/drawing/2014/main" id="{39B72470-B014-46F4-9D1C-23441F5C69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7399" y="0"/>
            <a:ext cx="990600" cy="990600"/>
          </a:xfrm>
          <a:prstGeom prst="rect">
            <a:avLst/>
          </a:prstGeom>
        </p:spPr>
      </p:pic>
      <p:pic>
        <p:nvPicPr>
          <p:cNvPr id="10" name="Picture 9">
            <a:extLst>
              <a:ext uri="{FF2B5EF4-FFF2-40B4-BE49-F238E27FC236}">
                <a16:creationId xmlns:a16="http://schemas.microsoft.com/office/drawing/2014/main" id="{4B8A3F80-CFF5-4CE3-B371-336DCC5CA6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90600" cy="990600"/>
          </a:xfrm>
          <a:prstGeom prst="rect">
            <a:avLst/>
          </a:prstGeom>
        </p:spPr>
      </p:pic>
      <p:sp>
        <p:nvSpPr>
          <p:cNvPr id="3" name="TextBox 2">
            <a:extLst>
              <a:ext uri="{FF2B5EF4-FFF2-40B4-BE49-F238E27FC236}">
                <a16:creationId xmlns:a16="http://schemas.microsoft.com/office/drawing/2014/main" id="{B5555AD9-07B5-D740-86AE-BB7811A7F843}"/>
              </a:ext>
            </a:extLst>
          </p:cNvPr>
          <p:cNvSpPr txBox="1"/>
          <p:nvPr/>
        </p:nvSpPr>
        <p:spPr>
          <a:xfrm>
            <a:off x="0" y="1030357"/>
            <a:ext cx="6732104" cy="7278916"/>
          </a:xfrm>
          <a:prstGeom prst="rect">
            <a:avLst/>
          </a:prstGeom>
          <a:noFill/>
        </p:spPr>
        <p:txBody>
          <a:bodyPr wrap="square" rtlCol="0">
            <a:spAutoFit/>
          </a:bodyPr>
          <a:lstStyle/>
          <a:p>
            <a:pPr algn="ctr"/>
            <a:r>
              <a:rPr lang="en-US" sz="1200" b="1" dirty="0"/>
              <a:t>Interesting Tar Heel Detachment #733 History</a:t>
            </a:r>
          </a:p>
          <a:p>
            <a:endParaRPr lang="en-US" sz="1100" dirty="0"/>
          </a:p>
          <a:p>
            <a:r>
              <a:rPr lang="en-US" sz="1100" dirty="0"/>
              <a:t> 1997 began with Ms. Jeri Beard of the Detachment receiving a plaque from the MCL Department of NC for Woman of the Year for her great service. Robert McCollum became the new Commandant of the Detachment. The Tar Heel’s Detachment major fund raiser, the 4</a:t>
            </a:r>
            <a:r>
              <a:rPr lang="en-US" sz="1100" baseline="30000" dirty="0"/>
              <a:t>th</a:t>
            </a:r>
            <a:r>
              <a:rPr lang="en-US" sz="1100" dirty="0"/>
              <a:t> Memorial Run for Fun Annual Car and Truck Show was held on May 10</a:t>
            </a:r>
            <a:r>
              <a:rPr lang="en-US" sz="1100" baseline="30000" dirty="0"/>
              <a:t>th</a:t>
            </a:r>
            <a:r>
              <a:rPr lang="en-US" sz="1100" dirty="0"/>
              <a:t> and raised $1,100 for Toys for Tots and other programs.  Fun activities included toilet paper toss, lug nut toss, and the fan belt game.  The Detachment supported the NC Vietnam Veterans, Inc. in their POW-MIA campaign.  1997’s Marine Corps Birthday Ball was held in the Hilton Hotel in Raleigh.  </a:t>
            </a:r>
          </a:p>
          <a:p>
            <a:endParaRPr lang="en-US" sz="1100" dirty="0"/>
          </a:p>
          <a:p>
            <a:r>
              <a:rPr lang="en-US" sz="1100" dirty="0"/>
              <a:t>Sean Van Pallandt Historian</a:t>
            </a:r>
          </a:p>
          <a:p>
            <a:endParaRPr lang="en-US" sz="1100" dirty="0"/>
          </a:p>
          <a:p>
            <a:endParaRPr lang="en-US" sz="1100" dirty="0"/>
          </a:p>
          <a:p>
            <a:endParaRPr lang="en-US" sz="1100" dirty="0"/>
          </a:p>
          <a:p>
            <a:endParaRPr lang="en-US" sz="1100" dirty="0"/>
          </a:p>
          <a:p>
            <a:endParaRPr lang="en-US" sz="1100" dirty="0"/>
          </a:p>
          <a:p>
            <a:pPr algn="ctr"/>
            <a:r>
              <a:rPr lang="en-US" sz="1200" b="1" dirty="0"/>
              <a:t>USMC March History</a:t>
            </a:r>
          </a:p>
          <a:p>
            <a:endParaRPr lang="en-US" sz="1200" dirty="0"/>
          </a:p>
          <a:p>
            <a:r>
              <a:rPr lang="en-US" sz="1200" b="1" dirty="0"/>
              <a:t>13 March 1943</a:t>
            </a:r>
            <a:r>
              <a:rPr lang="en-US" sz="1200" dirty="0"/>
              <a:t>: The first group of 71 Women Marine officer candidates arrived at the U.S. Midshipmen School (Women's Reserve) at Mount Holyoke College in South Hadley, Massachusetts. The Navy's willingness to share training facilities enabled the Marine Corps to begin training Marine Corps Women's Reserve officers just one month after the creation of the MCWR was announced. </a:t>
            </a:r>
          </a:p>
          <a:p>
            <a:endParaRPr lang="en-US" sz="1200" dirty="0"/>
          </a:p>
          <a:p>
            <a:r>
              <a:rPr lang="en-US" sz="1200" b="1" dirty="0"/>
              <a:t>17 March 1967</a:t>
            </a:r>
            <a:r>
              <a:rPr lang="en-US" sz="1200" dirty="0"/>
              <a:t>: The first woman Marine to report to Vietnam for duty, Master Sergeant Barbara J. Dulinsky, began her 18-hour flight to Bien Hoa, 30 miles north of Saigon. MSgt Dulinsky and the other officer and enlisted Women Marines that followed were assigned to the Military Assistance Command; Vietnam (MACV) based in Saigon. Most worked with the Marine Corps Personnel Section providing administrative support to Marines assigned as far north as the DMZ, but two Lieutenant Colonels, Ruth Reinholz and Ruth O'Holleran, served as historians with the Military History Branch, Secretary Joint Staff, MACV.</a:t>
            </a:r>
          </a:p>
          <a:p>
            <a:endParaRPr lang="en-US" sz="1200" dirty="0"/>
          </a:p>
          <a:p>
            <a:r>
              <a:rPr lang="en-US" sz="1100" dirty="0"/>
              <a:t> </a:t>
            </a:r>
            <a:r>
              <a:rPr lang="en-US" sz="1100" b="1" dirty="0"/>
              <a:t>25 March 1945</a:t>
            </a:r>
            <a:r>
              <a:rPr lang="en-US" sz="1100" dirty="0"/>
              <a:t>: After 35 days of bitter fighting, the amphibious assault on the rocky fortress of Iwo Jima finally appeared over. On the night of 25 March, however, a 300- man Japanese force launched a vicious final counterattack in the vicinity of Airfield Number 2. Army pilots, Seabees and Marines of the 5th Pioneer Battalion and 28th Marines fought the fanatical Japanese force till morning but suffered heavy casualties -- more than l00 killed and another 200 American wounded. Nearly all of the Japanese force was killed in the battle. </a:t>
            </a:r>
          </a:p>
          <a:p>
            <a:endParaRPr lang="en-US" sz="1100" dirty="0"/>
          </a:p>
          <a:p>
            <a:r>
              <a:rPr lang="en-US" sz="1100" b="1" dirty="0"/>
              <a:t>27 March 1953</a:t>
            </a:r>
            <a:r>
              <a:rPr lang="en-US" sz="1100" dirty="0"/>
              <a:t>: The 5th Marines, supported by the 2d Battalion, 7th Marines, in the first full day of fighting after the Chinese assault the previous evening of Outpost Vegas on Korea's western front, counterattacked to regain enemy-held positions. Companies E and F of 2/7, down to only three platoons between them, managed to regain partial control of Outpost Vegas that day</a:t>
            </a:r>
          </a:p>
          <a:p>
            <a:endParaRPr lang="en-US" sz="1100" dirty="0"/>
          </a:p>
        </p:txBody>
      </p:sp>
    </p:spTree>
    <p:extLst>
      <p:ext uri="{BB962C8B-B14F-4D97-AF65-F5344CB8AC3E}">
        <p14:creationId xmlns:p14="http://schemas.microsoft.com/office/powerpoint/2010/main" val="18781181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CBE6B69-B1F8-4EBB-A45F-A18EB5554792}"/>
              </a:ext>
            </a:extLst>
          </p:cNvPr>
          <p:cNvSpPr txBox="1">
            <a:spLocks/>
          </p:cNvSpPr>
          <p:nvPr/>
        </p:nvSpPr>
        <p:spPr>
          <a:xfrm>
            <a:off x="0" y="141786"/>
            <a:ext cx="4439478" cy="990600"/>
          </a:xfrm>
          <a:prstGeom prst="rect">
            <a:avLst/>
          </a:prstGeom>
        </p:spPr>
        <p:txBody>
          <a:bodyPr vert="horz" lIns="91440" tIns="45720" rIns="91440" bIns="45720" rtlCol="0" anchor="b">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spcAft>
                <a:spcPts val="600"/>
              </a:spcAft>
            </a:pPr>
            <a:r>
              <a:rPr lang="en-US" sz="2400" b="1" dirty="0"/>
              <a:t>Adjutant Corner</a:t>
            </a:r>
          </a:p>
        </p:txBody>
      </p:sp>
      <p:sp>
        <p:nvSpPr>
          <p:cNvPr id="3" name="TextBox 2">
            <a:extLst>
              <a:ext uri="{FF2B5EF4-FFF2-40B4-BE49-F238E27FC236}">
                <a16:creationId xmlns:a16="http://schemas.microsoft.com/office/drawing/2014/main" id="{B5555AD9-07B5-D740-86AE-BB7811A7F843}"/>
              </a:ext>
            </a:extLst>
          </p:cNvPr>
          <p:cNvSpPr txBox="1"/>
          <p:nvPr/>
        </p:nvSpPr>
        <p:spPr>
          <a:xfrm>
            <a:off x="192136" y="1132386"/>
            <a:ext cx="3041394" cy="7587544"/>
          </a:xfrm>
          <a:prstGeom prst="rect">
            <a:avLst/>
          </a:prstGeom>
        </p:spPr>
        <p:txBody>
          <a:bodyPr vert="horz" lIns="91440" tIns="45720" rIns="91440" bIns="45720" rtlCol="0" anchor="t">
            <a:noAutofit/>
          </a:bodyPr>
          <a:lstStyle/>
          <a:p>
            <a:pPr defTabSz="685800">
              <a:lnSpc>
                <a:spcPct val="90000"/>
              </a:lnSpc>
              <a:spcAft>
                <a:spcPts val="600"/>
              </a:spcAft>
            </a:pPr>
            <a:r>
              <a:rPr lang="en-US" sz="900" dirty="0"/>
              <a:t>I asked a friend who has crossed 70 &amp; is heading towards 80 what sort of changes he is feeling in himself? He sent me the following: </a:t>
            </a:r>
          </a:p>
          <a:p>
            <a:pPr lvl="0" indent="-171450" defTabSz="685800">
              <a:lnSpc>
                <a:spcPct val="90000"/>
              </a:lnSpc>
              <a:spcAft>
                <a:spcPts val="600"/>
              </a:spcAft>
              <a:buFont typeface="Arial" panose="020B0604020202020204" pitchFamily="34" charset="0"/>
              <a:buChar char="•"/>
            </a:pPr>
            <a:r>
              <a:rPr lang="en-US" sz="900" dirty="0"/>
              <a:t>After loving my parents, my siblings, my spouse, my children and my friends, I have now started loving myself.</a:t>
            </a:r>
          </a:p>
          <a:p>
            <a:pPr lvl="0" indent="-171450" defTabSz="685800">
              <a:lnSpc>
                <a:spcPct val="90000"/>
              </a:lnSpc>
              <a:spcAft>
                <a:spcPts val="600"/>
              </a:spcAft>
              <a:buFont typeface="Arial" panose="020B0604020202020204" pitchFamily="34" charset="0"/>
              <a:buChar char="•"/>
            </a:pPr>
            <a:r>
              <a:rPr lang="en-US" sz="900" dirty="0"/>
              <a:t>I have realized that I am not “Atlas”. The world does not rest on my shoulders.</a:t>
            </a:r>
          </a:p>
          <a:p>
            <a:pPr lvl="0" indent="-171450" defTabSz="685800">
              <a:lnSpc>
                <a:spcPct val="90000"/>
              </a:lnSpc>
              <a:spcAft>
                <a:spcPts val="600"/>
              </a:spcAft>
              <a:buFont typeface="Arial" panose="020B0604020202020204" pitchFamily="34" charset="0"/>
              <a:buChar char="•"/>
            </a:pPr>
            <a:r>
              <a:rPr lang="en-US" sz="900" dirty="0"/>
              <a:t>I have stopped bargaining with vegetable &amp; fruit vendors. A few pennies more is not going to break me, but it might help the poor fellow save for his daughter’s school fees.</a:t>
            </a:r>
          </a:p>
          <a:p>
            <a:pPr lvl="0" indent="-171450" defTabSz="685800">
              <a:lnSpc>
                <a:spcPct val="90000"/>
              </a:lnSpc>
              <a:spcAft>
                <a:spcPts val="600"/>
              </a:spcAft>
              <a:buFont typeface="Arial" panose="020B0604020202020204" pitchFamily="34" charset="0"/>
              <a:buChar char="•"/>
            </a:pPr>
            <a:r>
              <a:rPr lang="en-US" sz="900" dirty="0"/>
              <a:t>I leave my waitress a big tip. The extra money might bring a smile to her face. She is toiling much harder for a living than I am.</a:t>
            </a:r>
          </a:p>
          <a:p>
            <a:pPr lvl="0" indent="-171450" defTabSz="685800">
              <a:lnSpc>
                <a:spcPct val="90000"/>
              </a:lnSpc>
              <a:spcAft>
                <a:spcPts val="600"/>
              </a:spcAft>
              <a:buFont typeface="Arial" panose="020B0604020202020204" pitchFamily="34" charset="0"/>
              <a:buChar char="•"/>
            </a:pPr>
            <a:r>
              <a:rPr lang="en-US" sz="900" dirty="0"/>
              <a:t>I stopped telling the elderly that they've already narrated that story many times. The story makes them walk down memory lane &amp; relive their past.</a:t>
            </a:r>
          </a:p>
          <a:p>
            <a:pPr lvl="0" indent="-171450" defTabSz="685800">
              <a:lnSpc>
                <a:spcPct val="90000"/>
              </a:lnSpc>
              <a:spcAft>
                <a:spcPts val="600"/>
              </a:spcAft>
              <a:buFont typeface="Arial" panose="020B0604020202020204" pitchFamily="34" charset="0"/>
              <a:buChar char="•"/>
            </a:pPr>
            <a:r>
              <a:rPr lang="en-US" sz="900" dirty="0"/>
              <a:t>I have learned not to correct people even when I know they are wrong. The onus of making everyone perfect is not on me. Peace is more precious than perfection.</a:t>
            </a:r>
          </a:p>
          <a:p>
            <a:pPr lvl="0" indent="-171450" defTabSz="685800">
              <a:lnSpc>
                <a:spcPct val="90000"/>
              </a:lnSpc>
              <a:spcAft>
                <a:spcPts val="600"/>
              </a:spcAft>
              <a:buFont typeface="Arial" panose="020B0604020202020204" pitchFamily="34" charset="0"/>
              <a:buChar char="•"/>
            </a:pPr>
            <a:r>
              <a:rPr lang="en-US" sz="900" dirty="0"/>
              <a:t>I give compliments freely &amp; generously. Compliments are a mood enhancer not only for the recipient, but also for me. And a small tip for the recipient of a compliment, never, NEVER turn it down, just say "Thank You.”</a:t>
            </a:r>
          </a:p>
          <a:p>
            <a:pPr lvl="0" indent="-171450" defTabSz="685800">
              <a:lnSpc>
                <a:spcPct val="90000"/>
              </a:lnSpc>
              <a:spcAft>
                <a:spcPts val="600"/>
              </a:spcAft>
              <a:buFont typeface="Arial" panose="020B0604020202020204" pitchFamily="34" charset="0"/>
              <a:buChar char="•"/>
            </a:pPr>
            <a:r>
              <a:rPr lang="en-US" sz="900" dirty="0"/>
              <a:t>I have learned not to bother about a crease or a spot on my shirt. Personality speaks louder than appearances.</a:t>
            </a:r>
          </a:p>
          <a:p>
            <a:pPr lvl="0" indent="-171450" defTabSz="685800">
              <a:lnSpc>
                <a:spcPct val="90000"/>
              </a:lnSpc>
              <a:spcAft>
                <a:spcPts val="600"/>
              </a:spcAft>
              <a:buFont typeface="Arial" panose="020B0604020202020204" pitchFamily="34" charset="0"/>
              <a:buChar char="•"/>
            </a:pPr>
            <a:r>
              <a:rPr lang="en-US" sz="900" dirty="0"/>
              <a:t>I walk away from people who don't value me. They might not know my worth, but I do.</a:t>
            </a:r>
          </a:p>
          <a:p>
            <a:pPr lvl="0" indent="-171450" defTabSz="685800">
              <a:lnSpc>
                <a:spcPct val="90000"/>
              </a:lnSpc>
              <a:spcAft>
                <a:spcPts val="600"/>
              </a:spcAft>
              <a:buFont typeface="Arial" panose="020B0604020202020204" pitchFamily="34" charset="0"/>
              <a:buChar char="•"/>
            </a:pPr>
            <a:r>
              <a:rPr lang="en-US" sz="900" dirty="0"/>
              <a:t>I remain cool when someone plays dirty to outrun me in the rat race. I am not a rat &amp; neither am I in any race.</a:t>
            </a:r>
          </a:p>
          <a:p>
            <a:pPr lvl="0" indent="-171450" defTabSz="685800">
              <a:lnSpc>
                <a:spcPct val="90000"/>
              </a:lnSpc>
              <a:spcAft>
                <a:spcPts val="600"/>
              </a:spcAft>
              <a:buFont typeface="Arial" panose="020B0604020202020204" pitchFamily="34" charset="0"/>
              <a:buChar char="•"/>
            </a:pPr>
            <a:r>
              <a:rPr lang="en-US" sz="900" dirty="0"/>
              <a:t>I am learning not to be embarrassed by my emotions. It’s my emotions that make me human.</a:t>
            </a:r>
          </a:p>
          <a:p>
            <a:pPr lvl="0" indent="-171450" defTabSz="685800">
              <a:lnSpc>
                <a:spcPct val="90000"/>
              </a:lnSpc>
              <a:spcAft>
                <a:spcPts val="600"/>
              </a:spcAft>
              <a:buFont typeface="Arial" panose="020B0604020202020204" pitchFamily="34" charset="0"/>
              <a:buChar char="•"/>
            </a:pPr>
            <a:r>
              <a:rPr lang="en-US" sz="900" dirty="0"/>
              <a:t>I have learned that it's better to drop the ego than to break a relationship. My ego will keep me aloof, whereas with relationships, I will never be alone.</a:t>
            </a:r>
          </a:p>
          <a:p>
            <a:pPr lvl="0" indent="-171450" defTabSz="685800">
              <a:lnSpc>
                <a:spcPct val="90000"/>
              </a:lnSpc>
              <a:spcAft>
                <a:spcPts val="600"/>
              </a:spcAft>
              <a:buFont typeface="Arial" panose="020B0604020202020204" pitchFamily="34" charset="0"/>
              <a:buChar char="•"/>
            </a:pPr>
            <a:r>
              <a:rPr lang="en-US" sz="900" dirty="0"/>
              <a:t>I have learned to live each day as if it's the last. After all, it might be the last.</a:t>
            </a:r>
          </a:p>
          <a:p>
            <a:pPr lvl="0" indent="-171450" defTabSz="685800">
              <a:lnSpc>
                <a:spcPct val="90000"/>
              </a:lnSpc>
              <a:spcAft>
                <a:spcPts val="600"/>
              </a:spcAft>
              <a:buFont typeface="Arial" panose="020B0604020202020204" pitchFamily="34" charset="0"/>
              <a:buChar char="•"/>
            </a:pPr>
            <a:r>
              <a:rPr lang="en-US" sz="900" dirty="0"/>
              <a:t>I am doing what makes me happy. I am responsible for my happiness, and I owe it to myself.  </a:t>
            </a:r>
          </a:p>
          <a:p>
            <a:pPr indent="-171450" defTabSz="685800">
              <a:lnSpc>
                <a:spcPct val="90000"/>
              </a:lnSpc>
              <a:spcAft>
                <a:spcPts val="600"/>
              </a:spcAft>
              <a:buFont typeface="Arial" panose="020B0604020202020204" pitchFamily="34" charset="0"/>
              <a:buChar char="•"/>
            </a:pPr>
            <a:r>
              <a:rPr lang="en-US" sz="900" dirty="0"/>
              <a:t>Happiness is a choice. You can be happy at any time, just choose to be!</a:t>
            </a:r>
          </a:p>
          <a:p>
            <a:pPr indent="-171450" defTabSz="685800">
              <a:lnSpc>
                <a:spcPct val="90000"/>
              </a:lnSpc>
              <a:spcAft>
                <a:spcPts val="600"/>
              </a:spcAft>
              <a:buFont typeface="Arial" panose="020B0604020202020204" pitchFamily="34" charset="0"/>
              <a:buChar char="•"/>
            </a:pPr>
            <a:r>
              <a:rPr lang="en-US" sz="900" dirty="0"/>
              <a:t>Why do we have to wait to be 60 or 70 or 80, why can't we practice this at any stage and age?</a:t>
            </a:r>
          </a:p>
          <a:p>
            <a:pPr defTabSz="685800">
              <a:lnSpc>
                <a:spcPct val="90000"/>
              </a:lnSpc>
              <a:spcAft>
                <a:spcPts val="600"/>
              </a:spcAft>
            </a:pPr>
            <a:r>
              <a:rPr lang="en-US" sz="900" dirty="0"/>
              <a:t> </a:t>
            </a:r>
          </a:p>
        </p:txBody>
      </p:sp>
      <p:pic>
        <p:nvPicPr>
          <p:cNvPr id="4" name="Picture 3" descr="A picture containing text, wall, stone&#10;&#10;Description automatically generated">
            <a:extLst>
              <a:ext uri="{FF2B5EF4-FFF2-40B4-BE49-F238E27FC236}">
                <a16:creationId xmlns:a16="http://schemas.microsoft.com/office/drawing/2014/main" id="{1D86A51D-1CE7-3F44-BD7A-B41639E2613C}"/>
              </a:ext>
            </a:extLst>
          </p:cNvPr>
          <p:cNvPicPr>
            <a:picLocks noChangeAspect="1"/>
          </p:cNvPicPr>
          <p:nvPr/>
        </p:nvPicPr>
        <p:blipFill rotWithShape="1">
          <a:blip r:embed="rId2">
            <a:extLst>
              <a:ext uri="{28A0092B-C50C-407E-A947-70E740481C1C}">
                <a14:useLocalDpi xmlns:a14="http://schemas.microsoft.com/office/drawing/2010/main" val="0"/>
              </a:ext>
            </a:extLst>
          </a:blip>
          <a:srcRect l="18220" r="34789"/>
          <a:stretch/>
        </p:blipFill>
        <p:spPr>
          <a:xfrm>
            <a:off x="3356075" y="10"/>
            <a:ext cx="3501925" cy="9143990"/>
          </a:xfrm>
          <a:custGeom>
            <a:avLst/>
            <a:gdLst/>
            <a:ahLst/>
            <a:cxnLst/>
            <a:rect l="l" t="t" r="r" b="b"/>
            <a:pathLst>
              <a:path w="5620032" h="6856412">
                <a:moveTo>
                  <a:pt x="13187" y="0"/>
                </a:moveTo>
                <a:lnTo>
                  <a:pt x="5620032" y="0"/>
                </a:lnTo>
                <a:lnTo>
                  <a:pt x="5620032" y="6856412"/>
                </a:lnTo>
                <a:lnTo>
                  <a:pt x="0" y="6856412"/>
                </a:lnTo>
                <a:lnTo>
                  <a:pt x="64318" y="6298274"/>
                </a:lnTo>
                <a:cubicBezTo>
                  <a:pt x="203221" y="4970220"/>
                  <a:pt x="240510" y="3632077"/>
                  <a:pt x="97152" y="2276000"/>
                </a:cubicBezTo>
                <a:cubicBezTo>
                  <a:pt x="35713" y="1694824"/>
                  <a:pt x="7455" y="1116942"/>
                  <a:pt x="6154" y="541737"/>
                </a:cubicBezTo>
                <a:close/>
              </a:path>
            </a:pathLst>
          </a:custGeom>
        </p:spPr>
      </p:pic>
      <p:pic>
        <p:nvPicPr>
          <p:cNvPr id="10" name="Picture 9" descr="Logo&#10;&#10;Description automatically generated">
            <a:extLst>
              <a:ext uri="{FF2B5EF4-FFF2-40B4-BE49-F238E27FC236}">
                <a16:creationId xmlns:a16="http://schemas.microsoft.com/office/drawing/2014/main" id="{4B8A3F80-CFF5-4CE3-B371-336DCC5CA6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90600" cy="990600"/>
          </a:xfrm>
          <a:prstGeom prst="rect">
            <a:avLst/>
          </a:prstGeom>
        </p:spPr>
      </p:pic>
    </p:spTree>
    <p:extLst>
      <p:ext uri="{BB962C8B-B14F-4D97-AF65-F5344CB8AC3E}">
        <p14:creationId xmlns:p14="http://schemas.microsoft.com/office/powerpoint/2010/main" val="32086329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CBE6B69-B1F8-4EBB-A45F-A18EB5554792}"/>
              </a:ext>
            </a:extLst>
          </p:cNvPr>
          <p:cNvSpPr txBox="1">
            <a:spLocks/>
          </p:cNvSpPr>
          <p:nvPr/>
        </p:nvSpPr>
        <p:spPr>
          <a:xfrm>
            <a:off x="0" y="1"/>
            <a:ext cx="6857999" cy="990599"/>
          </a:xfrm>
          <a:prstGeom prst="rect">
            <a:avLst/>
          </a:prstGeom>
          <a:solidFill>
            <a:srgbClr val="FF0000"/>
          </a:solidFill>
        </p:spPr>
        <p:txBody>
          <a:bodyPr>
            <a:normAutofit fontScale="92500" lnSpcReduction="2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2800" b="1" dirty="0">
              <a:solidFill>
                <a:srgbClr val="FFC000"/>
              </a:solidFill>
              <a:latin typeface="Old English Text MT" panose="03040902040508030806" pitchFamily="66" charset="0"/>
            </a:endParaRPr>
          </a:p>
          <a:p>
            <a:pPr algn="ctr"/>
            <a:r>
              <a:rPr lang="en-US" sz="1900" b="1" dirty="0">
                <a:solidFill>
                  <a:srgbClr val="FFC000"/>
                </a:solidFill>
                <a:latin typeface="Copperplate" panose="02000504000000020004" pitchFamily="2" charset="77"/>
              </a:rPr>
              <a:t>Marine Corps League</a:t>
            </a:r>
          </a:p>
          <a:p>
            <a:pPr algn="ctr"/>
            <a:r>
              <a:rPr lang="en-US" sz="1900" b="1" dirty="0">
                <a:solidFill>
                  <a:srgbClr val="FFC000"/>
                </a:solidFill>
                <a:latin typeface="Copperplate" panose="02000504000000020004" pitchFamily="2" charset="77"/>
              </a:rPr>
              <a:t>March 3, 2021</a:t>
            </a:r>
          </a:p>
          <a:p>
            <a:pPr algn="ctr"/>
            <a:r>
              <a:rPr lang="en-US" sz="1900" b="1" dirty="0">
                <a:solidFill>
                  <a:srgbClr val="FFC000"/>
                </a:solidFill>
                <a:latin typeface="Copperplate" panose="02000504000000020004" pitchFamily="2" charset="77"/>
              </a:rPr>
              <a:t>Minutes </a:t>
            </a:r>
            <a:endParaRPr lang="en-US" sz="1900" b="1" dirty="0">
              <a:solidFill>
                <a:srgbClr val="FFC000"/>
              </a:solidFill>
              <a:latin typeface="Old English Text MT" panose="03040902040508030806" pitchFamily="66" charset="0"/>
            </a:endParaRPr>
          </a:p>
        </p:txBody>
      </p:sp>
      <p:pic>
        <p:nvPicPr>
          <p:cNvPr id="9" name="Picture 8">
            <a:extLst>
              <a:ext uri="{FF2B5EF4-FFF2-40B4-BE49-F238E27FC236}">
                <a16:creationId xmlns:a16="http://schemas.microsoft.com/office/drawing/2014/main" id="{39B72470-B014-46F4-9D1C-23441F5C69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7399" y="0"/>
            <a:ext cx="990600" cy="990600"/>
          </a:xfrm>
          <a:prstGeom prst="rect">
            <a:avLst/>
          </a:prstGeom>
        </p:spPr>
      </p:pic>
      <p:pic>
        <p:nvPicPr>
          <p:cNvPr id="10" name="Picture 9">
            <a:extLst>
              <a:ext uri="{FF2B5EF4-FFF2-40B4-BE49-F238E27FC236}">
                <a16:creationId xmlns:a16="http://schemas.microsoft.com/office/drawing/2014/main" id="{4B8A3F80-CFF5-4CE3-B371-336DCC5CA6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90600" cy="990600"/>
          </a:xfrm>
          <a:prstGeom prst="rect">
            <a:avLst/>
          </a:prstGeom>
        </p:spPr>
      </p:pic>
      <p:sp>
        <p:nvSpPr>
          <p:cNvPr id="2" name="TextBox 1">
            <a:extLst>
              <a:ext uri="{FF2B5EF4-FFF2-40B4-BE49-F238E27FC236}">
                <a16:creationId xmlns:a16="http://schemas.microsoft.com/office/drawing/2014/main" id="{2125F6CC-B7A9-F04B-BDBD-9DF1BF64836B}"/>
              </a:ext>
            </a:extLst>
          </p:cNvPr>
          <p:cNvSpPr txBox="1"/>
          <p:nvPr/>
        </p:nvSpPr>
        <p:spPr>
          <a:xfrm>
            <a:off x="92765" y="990600"/>
            <a:ext cx="6520070" cy="7663636"/>
          </a:xfrm>
          <a:prstGeom prst="rect">
            <a:avLst/>
          </a:prstGeom>
          <a:noFill/>
        </p:spPr>
        <p:txBody>
          <a:bodyPr wrap="square" rtlCol="0">
            <a:spAutoFit/>
          </a:bodyPr>
          <a:lstStyle/>
          <a:p>
            <a:r>
              <a:rPr lang="en-US" sz="1200" b="1" dirty="0"/>
              <a:t>1.  Opening Ceremony:</a:t>
            </a:r>
            <a:r>
              <a:rPr lang="en-US" sz="1200" dirty="0"/>
              <a:t> At 1900 hours, Colors Posted and Allegiance to flag was recited.</a:t>
            </a:r>
          </a:p>
          <a:p>
            <a:r>
              <a:rPr lang="en-US" sz="1200" dirty="0"/>
              <a:t>         </a:t>
            </a:r>
            <a:r>
              <a:rPr lang="en-US" sz="1200" b="1" dirty="0"/>
              <a:t>A</a:t>
            </a:r>
            <a:r>
              <a:rPr lang="en-US" sz="1200" dirty="0"/>
              <a:t>. Meeting was conducted at American Legion Post 67, Cary, NC. by Commandant Jim Lewis. </a:t>
            </a:r>
          </a:p>
          <a:p>
            <a:r>
              <a:rPr lang="en-US" sz="1200" b="1" dirty="0"/>
              <a:t>         B. Welcome To All: </a:t>
            </a:r>
            <a:r>
              <a:rPr lang="en-US" sz="1200" dirty="0"/>
              <a:t>Total </a:t>
            </a:r>
            <a:r>
              <a:rPr lang="en-US" sz="1200" b="1" dirty="0"/>
              <a:t>Present 24 </a:t>
            </a:r>
            <a:r>
              <a:rPr lang="en-US" sz="1200" dirty="0"/>
              <a:t>in attendance, with </a:t>
            </a:r>
            <a:r>
              <a:rPr lang="en-US" sz="1200" b="1" dirty="0"/>
              <a:t>12 on Zoom</a:t>
            </a:r>
            <a:r>
              <a:rPr lang="en-US" sz="1200" dirty="0"/>
              <a:t> &amp; </a:t>
            </a:r>
            <a:r>
              <a:rPr lang="en-US" sz="1200" b="1" dirty="0"/>
              <a:t>3 guests.</a:t>
            </a:r>
            <a:r>
              <a:rPr lang="en-US" sz="1200" dirty="0"/>
              <a:t> </a:t>
            </a:r>
          </a:p>
          <a:p>
            <a:r>
              <a:rPr lang="en-US" sz="1200" dirty="0"/>
              <a:t>         </a:t>
            </a:r>
            <a:r>
              <a:rPr lang="en-US" sz="1200" b="1" dirty="0"/>
              <a:t>C</a:t>
            </a:r>
            <a:r>
              <a:rPr lang="en-US" sz="1200" dirty="0"/>
              <a:t>. Meeting status: </a:t>
            </a:r>
            <a:r>
              <a:rPr lang="en-US" sz="1200" b="1" dirty="0"/>
              <a:t>There was a quorum present. </a:t>
            </a:r>
            <a:endParaRPr lang="en-US" sz="1200" dirty="0"/>
          </a:p>
          <a:p>
            <a:r>
              <a:rPr lang="en-US" sz="1200" b="1" dirty="0"/>
              <a:t>   2. Recognition of All Guests:</a:t>
            </a:r>
            <a:r>
              <a:rPr lang="en-US" sz="1200" dirty="0"/>
              <a:t> </a:t>
            </a:r>
          </a:p>
          <a:p>
            <a:r>
              <a:rPr lang="en-US" sz="1200" dirty="0"/>
              <a:t>         A. Rick Thomason: Commandant DoNC. </a:t>
            </a:r>
          </a:p>
          <a:p>
            <a:r>
              <a:rPr lang="en-US" sz="1200" dirty="0"/>
              <a:t>         B. William Brown: North District Commandant DoNC.</a:t>
            </a:r>
          </a:p>
          <a:p>
            <a:r>
              <a:rPr lang="en-US" sz="1200" dirty="0"/>
              <a:t>         C. Laura Hamilton Adjutant DoNC.</a:t>
            </a:r>
          </a:p>
          <a:p>
            <a:r>
              <a:rPr lang="en-US" sz="1200" dirty="0"/>
              <a:t>  </a:t>
            </a:r>
            <a:r>
              <a:rPr lang="en-US" sz="1200" b="1" dirty="0"/>
              <a:t>3. Roll Call of Officers: </a:t>
            </a:r>
            <a:endParaRPr lang="en-US" sz="1200" dirty="0"/>
          </a:p>
          <a:p>
            <a:r>
              <a:rPr lang="en-US" sz="1200" dirty="0"/>
              <a:t>      PRESENT: Jim Lewis, Commandant; John Dilday, Sr Vice Commandant; Gene Taxis,                                 Adjutant/ Paymaster; Jason Hall, Chaplain (Zoom); Earl Linthicum Jr. Vice Commandant; Tyrone Ashe, Judge Advocate; Sean Van Pallandt Historian (zoom); David Gardener, Eagle Scout Coordinator (Zoom) Bruce Goeden, Jr. Past Commandant; James Mitchell, Web Site &amp; Zoom Coordinator.</a:t>
            </a:r>
            <a:br>
              <a:rPr lang="en-US" sz="1200" dirty="0"/>
            </a:br>
            <a:r>
              <a:rPr lang="en-US" sz="1200" dirty="0"/>
              <a:t>EXCUSED: Pamela Thomas, President Tar Heel # 733 Woman’s Auxiliary (zoom); Toby Roberts, Sgt at Arms;(Al Pasquale stood in as Sgt at arms); and Jeremy Tank Facebook. </a:t>
            </a:r>
          </a:p>
          <a:p>
            <a:r>
              <a:rPr lang="en-US" sz="1200" b="1" dirty="0"/>
              <a:t>4. Any Applications for Membership or Transfer: </a:t>
            </a:r>
            <a:r>
              <a:rPr lang="en-US" sz="1200" dirty="0"/>
              <a:t>David Matthews: Submitted paperwork and DD214 for review- took the oath of membership via zoom.  Welcome aboard</a:t>
            </a:r>
          </a:p>
          <a:p>
            <a:r>
              <a:rPr lang="en-US" sz="1200" b="1" dirty="0"/>
              <a:t>  5. Our Minutes of the Previous Meeting on February 3, 2021:</a:t>
            </a:r>
            <a:r>
              <a:rPr lang="en-US" sz="1200" dirty="0"/>
              <a:t> Were published in the Scuttlebutt      and emailed to everyone. No corrections, Motion to Accept -By Tyrone Ashe 2nd By: Earl Linthicum, No Discussion –Voice Vote - Approved </a:t>
            </a:r>
          </a:p>
          <a:p>
            <a:r>
              <a:rPr lang="en-US" sz="1200" b="1" dirty="0"/>
              <a:t>  6. Correspondence:</a:t>
            </a:r>
            <a:r>
              <a:rPr lang="en-US" sz="1200" dirty="0"/>
              <a:t> All correspondence from Dept. of NC has been forwarded to all members via E-mail and the Scuttlebutt.</a:t>
            </a:r>
          </a:p>
          <a:p>
            <a:r>
              <a:rPr lang="en-US" sz="1200" b="1" dirty="0"/>
              <a:t>  7. Paymaster Report:</a:t>
            </a:r>
            <a:r>
              <a:rPr lang="en-US" sz="1200" dirty="0"/>
              <a:t> For the month of February 2021.</a:t>
            </a:r>
          </a:p>
          <a:p>
            <a:r>
              <a:rPr lang="en-US" sz="1200" dirty="0"/>
              <a:t>Check Book Balance 1/31/2021 (See web site “members only” section) Income: $187.00, total Expenses: 0.00 - Outstanding checks $215.00 – Flower fund $150.00 - 2 CDs - earned .66 interest - CD Bal as of 1/31/2021   $2171.00 - Motion to Accept Paymaster’s Report Subject to Audit by Tyrone Ashe and 2</a:t>
            </a:r>
            <a:r>
              <a:rPr lang="en-US" sz="1200" baseline="30000" dirty="0"/>
              <a:t>nd</a:t>
            </a:r>
            <a:r>
              <a:rPr lang="en-US" sz="1200" dirty="0"/>
              <a:t> by Earl Linthicum- No Discussion – Hand and Voice Vote – Approved.</a:t>
            </a:r>
          </a:p>
          <a:p>
            <a:r>
              <a:rPr lang="en-US" sz="1200" dirty="0"/>
              <a:t>Two members are delinquent in dues as of 1/31/2021- James White and Anthony D’Angelo</a:t>
            </a:r>
          </a:p>
          <a:p>
            <a:r>
              <a:rPr lang="en-US" sz="1200" b="1" u="sng" dirty="0"/>
              <a:t>****** Full Paymaster Report can be viewed in “members only” section on website. ******</a:t>
            </a:r>
            <a:endParaRPr lang="en-US" sz="1200" dirty="0"/>
          </a:p>
          <a:p>
            <a:r>
              <a:rPr lang="en-US" sz="1200" b="1" dirty="0"/>
              <a:t>8. Chaplain:</a:t>
            </a:r>
            <a:r>
              <a:rPr lang="en-US" sz="1200" dirty="0"/>
              <a:t> Do We Have Any Reports of Sickness, Distress or Death:</a:t>
            </a:r>
          </a:p>
          <a:p>
            <a:r>
              <a:rPr lang="en-US" sz="1200" dirty="0"/>
              <a:t>       A.  Toby Roberts has a serious problem with his toe and needs some prayers for his quick recovery.</a:t>
            </a:r>
          </a:p>
          <a:p>
            <a:r>
              <a:rPr lang="en-US" sz="1200" dirty="0"/>
              <a:t>       B.  Pray for all members of our Detachment who are up in age: Joe Zaytoun, Jim </a:t>
            </a:r>
            <a:r>
              <a:rPr lang="en-US" sz="1200" dirty="0" err="1"/>
              <a:t>Niver</a:t>
            </a:r>
            <a:r>
              <a:rPr lang="en-US" sz="1200" dirty="0"/>
              <a:t>. Nate Griffin.</a:t>
            </a:r>
          </a:p>
          <a:p>
            <a:r>
              <a:rPr lang="en-US" sz="1200" dirty="0"/>
              <a:t>       C.  Pamela Thomas and her family continue to undergo rough times - Cancer (Keep them in your prayers).</a:t>
            </a:r>
          </a:p>
          <a:p>
            <a:r>
              <a:rPr lang="en-US" sz="1200" dirty="0"/>
              <a:t>       D.  Richard Patrick and wife Cam / (Keep them in your prayers).</a:t>
            </a:r>
          </a:p>
          <a:p>
            <a:r>
              <a:rPr lang="en-US" sz="1200" dirty="0"/>
              <a:t>       E.   Matt Stokes’ wife Louise has a heart condition. Improving in health (Keep her in your prayer).</a:t>
            </a:r>
          </a:p>
          <a:p>
            <a:r>
              <a:rPr lang="en-US" sz="1200" dirty="0"/>
              <a:t>       F.  Bruce Goeden briefed the upcoming service for departed MCL Detachment member Dorset Clements. Funeral in Raleigh 12 March 2021 </a:t>
            </a:r>
          </a:p>
          <a:p>
            <a:r>
              <a:rPr lang="en-US" sz="1200" dirty="0"/>
              <a:t>       G.  </a:t>
            </a:r>
            <a:r>
              <a:rPr lang="en-US" sz="1200" b="1" dirty="0"/>
              <a:t>No KIA or missing Marines, Corpsman, or Navy Chaplains to report.</a:t>
            </a:r>
            <a:r>
              <a:rPr lang="en-US" sz="1200" dirty="0"/>
              <a:t> </a:t>
            </a:r>
          </a:p>
          <a:p>
            <a:endParaRPr lang="en-US" sz="1200" dirty="0"/>
          </a:p>
        </p:txBody>
      </p:sp>
    </p:spTree>
    <p:extLst>
      <p:ext uri="{BB962C8B-B14F-4D97-AF65-F5344CB8AC3E}">
        <p14:creationId xmlns:p14="http://schemas.microsoft.com/office/powerpoint/2010/main" val="11556095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CBE6B69-B1F8-4EBB-A45F-A18EB5554792}"/>
              </a:ext>
            </a:extLst>
          </p:cNvPr>
          <p:cNvSpPr txBox="1">
            <a:spLocks/>
          </p:cNvSpPr>
          <p:nvPr/>
        </p:nvSpPr>
        <p:spPr>
          <a:xfrm>
            <a:off x="0" y="1"/>
            <a:ext cx="6857999" cy="990599"/>
          </a:xfrm>
          <a:prstGeom prst="rect">
            <a:avLst/>
          </a:prstGeom>
          <a:solidFill>
            <a:srgbClr val="FF0000"/>
          </a:solidFill>
        </p:spPr>
        <p:txBody>
          <a:bodyPr>
            <a:normAutofit fontScale="92500" lnSpcReduction="2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2800" b="1" dirty="0">
              <a:solidFill>
                <a:srgbClr val="FFC000"/>
              </a:solidFill>
              <a:latin typeface="Old English Text MT" panose="03040902040508030806" pitchFamily="66" charset="0"/>
            </a:endParaRPr>
          </a:p>
          <a:p>
            <a:pPr algn="ctr"/>
            <a:r>
              <a:rPr lang="en-US" sz="1900" b="1" dirty="0">
                <a:solidFill>
                  <a:srgbClr val="FFC000"/>
                </a:solidFill>
                <a:latin typeface="Copperplate" panose="02000504000000020004" pitchFamily="2" charset="77"/>
              </a:rPr>
              <a:t>Marine Corps League</a:t>
            </a:r>
          </a:p>
          <a:p>
            <a:pPr algn="ctr"/>
            <a:r>
              <a:rPr lang="en-US" sz="1900" b="1" dirty="0">
                <a:solidFill>
                  <a:srgbClr val="FFC000"/>
                </a:solidFill>
                <a:latin typeface="Copperplate" panose="02000504000000020004" pitchFamily="2" charset="77"/>
              </a:rPr>
              <a:t>March 3, 2021</a:t>
            </a:r>
          </a:p>
          <a:p>
            <a:pPr algn="ctr"/>
            <a:r>
              <a:rPr lang="en-US" sz="1900" b="1" dirty="0">
                <a:solidFill>
                  <a:srgbClr val="FFC000"/>
                </a:solidFill>
                <a:latin typeface="Copperplate" panose="02000504000000020004" pitchFamily="2" charset="77"/>
              </a:rPr>
              <a:t>Minutes </a:t>
            </a:r>
            <a:endParaRPr lang="en-US" sz="1900" b="1" dirty="0">
              <a:solidFill>
                <a:srgbClr val="FFC000"/>
              </a:solidFill>
              <a:latin typeface="Old English Text MT" panose="03040902040508030806" pitchFamily="66" charset="0"/>
            </a:endParaRPr>
          </a:p>
        </p:txBody>
      </p:sp>
      <p:pic>
        <p:nvPicPr>
          <p:cNvPr id="9" name="Picture 8">
            <a:extLst>
              <a:ext uri="{FF2B5EF4-FFF2-40B4-BE49-F238E27FC236}">
                <a16:creationId xmlns:a16="http://schemas.microsoft.com/office/drawing/2014/main" id="{39B72470-B014-46F4-9D1C-23441F5C69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7399" y="0"/>
            <a:ext cx="990600" cy="990600"/>
          </a:xfrm>
          <a:prstGeom prst="rect">
            <a:avLst/>
          </a:prstGeom>
        </p:spPr>
      </p:pic>
      <p:pic>
        <p:nvPicPr>
          <p:cNvPr id="10" name="Picture 9">
            <a:extLst>
              <a:ext uri="{FF2B5EF4-FFF2-40B4-BE49-F238E27FC236}">
                <a16:creationId xmlns:a16="http://schemas.microsoft.com/office/drawing/2014/main" id="{4B8A3F80-CFF5-4CE3-B371-336DCC5CA6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90600" cy="990600"/>
          </a:xfrm>
          <a:prstGeom prst="rect">
            <a:avLst/>
          </a:prstGeom>
        </p:spPr>
      </p:pic>
      <p:sp>
        <p:nvSpPr>
          <p:cNvPr id="2" name="TextBox 1">
            <a:extLst>
              <a:ext uri="{FF2B5EF4-FFF2-40B4-BE49-F238E27FC236}">
                <a16:creationId xmlns:a16="http://schemas.microsoft.com/office/drawing/2014/main" id="{2125F6CC-B7A9-F04B-BDBD-9DF1BF64836B}"/>
              </a:ext>
            </a:extLst>
          </p:cNvPr>
          <p:cNvSpPr txBox="1"/>
          <p:nvPr/>
        </p:nvSpPr>
        <p:spPr>
          <a:xfrm>
            <a:off x="92765" y="990600"/>
            <a:ext cx="6520070" cy="7848302"/>
          </a:xfrm>
          <a:prstGeom prst="rect">
            <a:avLst/>
          </a:prstGeom>
          <a:noFill/>
        </p:spPr>
        <p:txBody>
          <a:bodyPr wrap="square" rtlCol="0">
            <a:spAutoFit/>
          </a:bodyPr>
          <a:lstStyle/>
          <a:p>
            <a:r>
              <a:rPr lang="en-US" sz="1200" b="1" dirty="0"/>
              <a:t> 9.  Standing Committee Reports:</a:t>
            </a:r>
            <a:r>
              <a:rPr lang="en-US" sz="1200" dirty="0"/>
              <a:t> </a:t>
            </a:r>
          </a:p>
          <a:p>
            <a:r>
              <a:rPr lang="en-US" sz="1200" dirty="0"/>
              <a:t>       A. Sr. Vice Comm – John Dilday – Briefed progress of MCL Spring Meeting 12-13 March 2021 at the Double Tree Hotel RTP/Durham, NC. - Det 733 will man registration and fund raising / raffle tables (Fri- Sat) Hospitality room set up Friday at Noon, Devil Dog Growl Fri. Evening.</a:t>
            </a:r>
          </a:p>
          <a:p>
            <a:r>
              <a:rPr lang="en-US" sz="1200" dirty="0"/>
              <a:t>       B. Jr. Vice Commandant – Earl Linthicum briefed membership roster is being updated, 2 Marines remain delinquent in dues. 1 member at large, 2 deceased.</a:t>
            </a:r>
          </a:p>
          <a:p>
            <a:r>
              <a:rPr lang="en-US" sz="1200" dirty="0"/>
              <a:t>       C. Judge Advocate –Work on Bylaws continues – in the final phase - (April meeting for reading and ratification).  Corrections back from D Mathias DoNC SJA to be included in our Bylaws.</a:t>
            </a:r>
          </a:p>
          <a:p>
            <a:r>
              <a:rPr lang="en-US" sz="1200" dirty="0"/>
              <a:t>       D. Public Relations – Gene Taxis – Adopt a Hwy. clean- up was a complete success. Participants were John Saitta, Steve Curlee, Bruce Goeden, Dave Gardener, Bill Cargill, Gene Taxis, Jim Lewis.  9 bags collected with the most unique item found being a red braw. (Yes, found by Steve Curlee). </a:t>
            </a:r>
          </a:p>
          <a:p>
            <a:r>
              <a:rPr lang="en-US" sz="1200" dirty="0"/>
              <a:t>        E. Web Site and Facebook - James Mitchell coordinated the zoom meeting with Tyrone. Audio poor &amp; need work. A few members had technical difficulties getting online.  - Special note: Web site is current, and to get the password or to make a correction in the “members only” section, contact the adjutant at 919-448-6596 or gene.marine1@gmail.com. </a:t>
            </a:r>
          </a:p>
          <a:p>
            <a:r>
              <a:rPr lang="en-US" sz="1200" dirty="0"/>
              <a:t>        F. Jeremy Tank – Facebook always needs new material.  </a:t>
            </a:r>
          </a:p>
          <a:p>
            <a:r>
              <a:rPr lang="en-US" sz="1200" dirty="0"/>
              <a:t>        G.  Sgt. At Arms – Toby Roberts excused -Al Pasquale filled in.</a:t>
            </a:r>
          </a:p>
          <a:p>
            <a:r>
              <a:rPr lang="en-US" sz="1200" dirty="0"/>
              <a:t>        H. Monthly Shoot Activity – same status</a:t>
            </a:r>
          </a:p>
          <a:p>
            <a:r>
              <a:rPr lang="en-US" sz="1200" dirty="0"/>
              <a:t>         I. Eagle Scouts – David Gardener – no report. </a:t>
            </a:r>
          </a:p>
          <a:p>
            <a:r>
              <a:rPr lang="en-US" sz="1200" dirty="0"/>
              <a:t>         J. Historian – Sean Van Pallandt- (Zoom) briefed a short MCL excerpt from the March 1997         Scuttlebutt post.	(see History section of March Scuttlebutt.) </a:t>
            </a:r>
          </a:p>
          <a:p>
            <a:r>
              <a:rPr lang="en-US" sz="1200" b="1" dirty="0"/>
              <a:t>         </a:t>
            </a:r>
            <a:r>
              <a:rPr lang="en-US" sz="1200" dirty="0"/>
              <a:t>K</a:t>
            </a:r>
            <a:r>
              <a:rPr lang="en-US" sz="1200" b="1" dirty="0"/>
              <a:t>.  </a:t>
            </a:r>
            <a:r>
              <a:rPr lang="en-US" sz="1200" dirty="0"/>
              <a:t>Tyrone Ashe – Budget and Finance:  The required Paymasters March audit was complete with no major discrepancies.  All forms and paperwork were included in the appropriate folders (Oct 2020 – Jan. 2021). Next audit scheduled for April.</a:t>
            </a:r>
          </a:p>
          <a:p>
            <a:r>
              <a:rPr lang="en-US" sz="1200" dirty="0"/>
              <a:t>          L.  Capital City Young Marines -Tyrone Ashe reported Marine Greg Ross will assume the duties of Commander of the CCYM, </a:t>
            </a:r>
          </a:p>
          <a:p>
            <a:r>
              <a:rPr lang="en-US" sz="1200" dirty="0"/>
              <a:t>M. VA updates and activities:  John Dilday reported that Pam coordinated delivery of over $400. 00 of donated items to the National Veterans in Hospice program. Thanks to Pam Thomas’ coordination laundry detergent, live plants, model cars, and body cologne was delivered to the Durham Va. Hospital. </a:t>
            </a:r>
          </a:p>
          <a:p>
            <a:r>
              <a:rPr lang="en-US" sz="1200" dirty="0"/>
              <a:t>          N.  Marines for Life (Jeremy Tank) Marines of the League met at Fortnite Brewery for 3 hour social.  Met a number of Marines all having stories to tell. Good time was had by all.</a:t>
            </a:r>
          </a:p>
          <a:p>
            <a:r>
              <a:rPr lang="en-US" sz="1200" dirty="0"/>
              <a:t> </a:t>
            </a:r>
          </a:p>
          <a:p>
            <a:r>
              <a:rPr lang="en-US" sz="1200" b="1" dirty="0"/>
              <a:t>   10. Unfinished Business</a:t>
            </a:r>
            <a:endParaRPr lang="en-US" sz="1200" dirty="0"/>
          </a:p>
          <a:p>
            <a:r>
              <a:rPr lang="en-US" sz="1200" dirty="0"/>
              <a:t>	A.  John Dilday briefed the upcoming Department Spring meeting scheduled for 12 -13 of March 2021 is proceeding as planned.  The Double Tree is receiving reservations now which will be confirmed if COVID 19 restrictions are lifted.  John Dilday, Gene Taxis, and Jim Mitchell will continue to coordinate with the hotel and MCL and give updates as they occur.  He needs you to get your registrations to him as soon as you can. </a:t>
            </a:r>
          </a:p>
          <a:p>
            <a:r>
              <a:rPr lang="en-US" sz="1200" dirty="0"/>
              <a:t>             B. Update on Memorial Day (John Saitta is Chairman). I’m sure he will not turn down any help.</a:t>
            </a:r>
          </a:p>
          <a:p>
            <a:r>
              <a:rPr lang="en-US" sz="1200" b="1" dirty="0"/>
              <a:t>   </a:t>
            </a:r>
            <a:endParaRPr lang="en-US" sz="1200" dirty="0"/>
          </a:p>
          <a:p>
            <a:endParaRPr lang="en-US" sz="1200" dirty="0"/>
          </a:p>
        </p:txBody>
      </p:sp>
    </p:spTree>
    <p:extLst>
      <p:ext uri="{BB962C8B-B14F-4D97-AF65-F5344CB8AC3E}">
        <p14:creationId xmlns:p14="http://schemas.microsoft.com/office/powerpoint/2010/main" val="23271877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CBE6B69-B1F8-4EBB-A45F-A18EB5554792}"/>
              </a:ext>
            </a:extLst>
          </p:cNvPr>
          <p:cNvSpPr txBox="1">
            <a:spLocks/>
          </p:cNvSpPr>
          <p:nvPr/>
        </p:nvSpPr>
        <p:spPr>
          <a:xfrm>
            <a:off x="0" y="1"/>
            <a:ext cx="6857999" cy="990599"/>
          </a:xfrm>
          <a:prstGeom prst="rect">
            <a:avLst/>
          </a:prstGeom>
          <a:solidFill>
            <a:srgbClr val="FF0000"/>
          </a:solidFill>
        </p:spPr>
        <p:txBody>
          <a:bodyPr>
            <a:normAutofit fontScale="92500" lnSpcReduction="2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2800" b="1" dirty="0">
              <a:solidFill>
                <a:srgbClr val="FFC000"/>
              </a:solidFill>
              <a:latin typeface="Old English Text MT" panose="03040902040508030806" pitchFamily="66" charset="0"/>
            </a:endParaRPr>
          </a:p>
          <a:p>
            <a:pPr algn="ctr"/>
            <a:r>
              <a:rPr lang="en-US" sz="1900" b="1" dirty="0">
                <a:solidFill>
                  <a:srgbClr val="FFC000"/>
                </a:solidFill>
                <a:latin typeface="Copperplate" panose="02000504000000020004" pitchFamily="2" charset="77"/>
              </a:rPr>
              <a:t>Marine Corps League</a:t>
            </a:r>
          </a:p>
          <a:p>
            <a:pPr algn="ctr"/>
            <a:r>
              <a:rPr lang="en-US" sz="1900" b="1" dirty="0">
                <a:solidFill>
                  <a:srgbClr val="FFC000"/>
                </a:solidFill>
                <a:latin typeface="Copperplate" panose="02000504000000020004" pitchFamily="2" charset="77"/>
              </a:rPr>
              <a:t>March 3, 2021</a:t>
            </a:r>
          </a:p>
          <a:p>
            <a:pPr algn="ctr"/>
            <a:r>
              <a:rPr lang="en-US" sz="1900" b="1" dirty="0">
                <a:solidFill>
                  <a:srgbClr val="FFC000"/>
                </a:solidFill>
                <a:latin typeface="Copperplate" panose="02000504000000020004" pitchFamily="2" charset="77"/>
              </a:rPr>
              <a:t>Minutes </a:t>
            </a:r>
            <a:endParaRPr lang="en-US" sz="1900" b="1" dirty="0">
              <a:solidFill>
                <a:srgbClr val="FFC000"/>
              </a:solidFill>
              <a:latin typeface="Old English Text MT" panose="03040902040508030806" pitchFamily="66" charset="0"/>
            </a:endParaRPr>
          </a:p>
        </p:txBody>
      </p:sp>
      <p:pic>
        <p:nvPicPr>
          <p:cNvPr id="9" name="Picture 8">
            <a:extLst>
              <a:ext uri="{FF2B5EF4-FFF2-40B4-BE49-F238E27FC236}">
                <a16:creationId xmlns:a16="http://schemas.microsoft.com/office/drawing/2014/main" id="{39B72470-B014-46F4-9D1C-23441F5C69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7399" y="0"/>
            <a:ext cx="990600" cy="990600"/>
          </a:xfrm>
          <a:prstGeom prst="rect">
            <a:avLst/>
          </a:prstGeom>
        </p:spPr>
      </p:pic>
      <p:pic>
        <p:nvPicPr>
          <p:cNvPr id="10" name="Picture 9">
            <a:extLst>
              <a:ext uri="{FF2B5EF4-FFF2-40B4-BE49-F238E27FC236}">
                <a16:creationId xmlns:a16="http://schemas.microsoft.com/office/drawing/2014/main" id="{4B8A3F80-CFF5-4CE3-B371-336DCC5CA6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90600" cy="990600"/>
          </a:xfrm>
          <a:prstGeom prst="rect">
            <a:avLst/>
          </a:prstGeom>
        </p:spPr>
      </p:pic>
      <p:sp>
        <p:nvSpPr>
          <p:cNvPr id="2" name="TextBox 1">
            <a:extLst>
              <a:ext uri="{FF2B5EF4-FFF2-40B4-BE49-F238E27FC236}">
                <a16:creationId xmlns:a16="http://schemas.microsoft.com/office/drawing/2014/main" id="{2125F6CC-B7A9-F04B-BDBD-9DF1BF64836B}"/>
              </a:ext>
            </a:extLst>
          </p:cNvPr>
          <p:cNvSpPr txBox="1"/>
          <p:nvPr/>
        </p:nvSpPr>
        <p:spPr>
          <a:xfrm>
            <a:off x="92765" y="990600"/>
            <a:ext cx="6520070" cy="7663636"/>
          </a:xfrm>
          <a:prstGeom prst="rect">
            <a:avLst/>
          </a:prstGeom>
          <a:noFill/>
        </p:spPr>
        <p:txBody>
          <a:bodyPr wrap="square" rtlCol="0">
            <a:spAutoFit/>
          </a:bodyPr>
          <a:lstStyle/>
          <a:p>
            <a:r>
              <a:rPr lang="en-US" sz="1200" b="1" dirty="0"/>
              <a:t>11. New Business:  </a:t>
            </a:r>
            <a:endParaRPr lang="en-US" sz="1200" dirty="0"/>
          </a:p>
          <a:p>
            <a:r>
              <a:rPr lang="en-US" sz="1200" b="1" dirty="0"/>
              <a:t>             A. </a:t>
            </a:r>
            <a:r>
              <a:rPr lang="en-US" sz="1200" dirty="0"/>
              <a:t>The Paymasters audit was conducted as required by our Bi-laws covering the change of paymasters. No major deficiencies were reported. Present for audit were John Dilday, Gene Taxis, John Saitta, Toby Roberts, Tyrone Ashe. Suellen Beaulieu, Jason Hall, &amp; Russ Oliver worked on proposed 2021-2022 budget.</a:t>
            </a:r>
          </a:p>
          <a:p>
            <a:r>
              <a:rPr lang="en-US" sz="1200" dirty="0"/>
              <a:t>              B. John Dilday briefed the proposed 21-22 budget which had been emailed to all members and inserted onto the “members only” Tarheel 733 website. Motion to accept the proposed budget was made by Tyrone Ashe, 2</a:t>
            </a:r>
            <a:r>
              <a:rPr lang="en-US" sz="1200" baseline="30000" dirty="0"/>
              <a:t>nd</a:t>
            </a:r>
            <a:r>
              <a:rPr lang="en-US" sz="1200" dirty="0"/>
              <a:t> by Earl Linthicum. No discussion – By voice and hand vote budget 2021-22 approved</a:t>
            </a:r>
          </a:p>
          <a:p>
            <a:r>
              <a:rPr lang="en-US" sz="1200" b="1" dirty="0"/>
              <a:t>12.  Good of the League:</a:t>
            </a:r>
            <a:endParaRPr lang="en-US" sz="1200" dirty="0"/>
          </a:p>
          <a:p>
            <a:r>
              <a:rPr lang="en-US" sz="1200" b="1" dirty="0"/>
              <a:t>      A.  </a:t>
            </a:r>
            <a:r>
              <a:rPr lang="en-US" sz="1200" dirty="0"/>
              <a:t>Steve Curlee received award outstanding support acting as SGT at Arms in Kevin’s absence. </a:t>
            </a:r>
          </a:p>
          <a:p>
            <a:r>
              <a:rPr lang="en-US" sz="1200" b="1" dirty="0"/>
              <a:t>      B.</a:t>
            </a:r>
            <a:r>
              <a:rPr lang="en-US" sz="1200" dirty="0"/>
              <a:t>  Al Pasquale received award for outstanding support to the MCL = He was responsible for getting over ½ ton of dog food in support of recent MCL Devil Dogs Growl.</a:t>
            </a:r>
          </a:p>
          <a:p>
            <a:r>
              <a:rPr lang="en-US" sz="1200" b="1" dirty="0"/>
              <a:t>      C.</a:t>
            </a:r>
            <a:r>
              <a:rPr lang="en-US" sz="1200" dirty="0"/>
              <a:t>  Al Pasquale presented an idea for a fund raiser / covered dish (Wives to bring a covered dish to the VFW  1</a:t>
            </a:r>
            <a:r>
              <a:rPr lang="en-US" sz="1200" baseline="30000" dirty="0"/>
              <a:t>st</a:t>
            </a:r>
            <a:r>
              <a:rPr lang="en-US" sz="1200" dirty="0"/>
              <a:t> WED nights of the month, April,  July, Oct,  &amp;Jan 2022.  More to follow. </a:t>
            </a:r>
          </a:p>
          <a:p>
            <a:r>
              <a:rPr lang="en-US" sz="1200" dirty="0"/>
              <a:t>       </a:t>
            </a:r>
            <a:r>
              <a:rPr lang="en-US" sz="1200" b="1" dirty="0"/>
              <a:t>D</a:t>
            </a:r>
            <a:r>
              <a:rPr lang="en-US" sz="1200" dirty="0"/>
              <a:t>. Thanks to a great staff, this month has been a busy one. The sword for the outstanding recruiter was presented. The budget is ready to be voted on and starts in April, thanks in great part to the return of  Suellen and the hard work of Russ Oliver and Jason Hall.</a:t>
            </a:r>
          </a:p>
          <a:p>
            <a:r>
              <a:rPr lang="en-US" sz="1200" dirty="0"/>
              <a:t>       E. The accounts were turned over at the PNC bank, the Paymasters report was presented in a timely manner, and the audit was done for the change of Paymasters as per the bylaws.</a:t>
            </a:r>
          </a:p>
          <a:p>
            <a:r>
              <a:rPr lang="en-US" sz="1200" dirty="0"/>
              <a:t>       E. The Quarterly Report is in on time to headquarters.</a:t>
            </a:r>
          </a:p>
          <a:p>
            <a:r>
              <a:rPr lang="en-US" sz="1200" dirty="0"/>
              <a:t>       F. The forms for the NC state NROTC/MECEP sword were sent to NC State so they could start the process of picking out the student that will enter the Marine Corps as a LT. (By the way, this year there are 9 to pick from.)</a:t>
            </a:r>
          </a:p>
          <a:p>
            <a:r>
              <a:rPr lang="en-US" sz="1200" dirty="0"/>
              <a:t>       G. Rick Thomason </a:t>
            </a:r>
            <a:r>
              <a:rPr lang="en-US" sz="1200" dirty="0" err="1"/>
              <a:t>Cmdt</a:t>
            </a:r>
            <a:r>
              <a:rPr lang="en-US" sz="1200" dirty="0"/>
              <a:t>. DoNC requested all members go to the National web site and update their personal profile which will increase the accuracy of the National roster </a:t>
            </a:r>
          </a:p>
          <a:p>
            <a:r>
              <a:rPr lang="en-US" sz="1200" b="1" dirty="0"/>
              <a:t>13.   Announcements:</a:t>
            </a:r>
            <a:r>
              <a:rPr lang="en-US" sz="1200" dirty="0"/>
              <a:t> </a:t>
            </a:r>
          </a:p>
          <a:p>
            <a:r>
              <a:rPr lang="en-US" sz="1200" dirty="0"/>
              <a:t>        Remember the DONC 2021 Spring Membership meeting on March 12 &amp; 13.</a:t>
            </a:r>
          </a:p>
          <a:p>
            <a:r>
              <a:rPr lang="en-US" sz="1200" dirty="0"/>
              <a:t>          Dates to put on your calendar:</a:t>
            </a:r>
          </a:p>
          <a:p>
            <a:r>
              <a:rPr lang="en-US" sz="1200" dirty="0"/>
              <a:t>          April 7- Next meeting</a:t>
            </a:r>
          </a:p>
          <a:p>
            <a:r>
              <a:rPr lang="en-US" sz="1200" dirty="0"/>
              <a:t>          </a:t>
            </a:r>
            <a:r>
              <a:rPr lang="en-US" sz="1200" b="1" dirty="0">
                <a:highlight>
                  <a:srgbClr val="FFFF00"/>
                </a:highlight>
              </a:rPr>
              <a:t>May 31 - Memorial Day</a:t>
            </a:r>
          </a:p>
          <a:p>
            <a:r>
              <a:rPr lang="en-US" sz="1200" dirty="0"/>
              <a:t>          September - Annual Picnic (date to be announced).</a:t>
            </a:r>
          </a:p>
          <a:p>
            <a:r>
              <a:rPr lang="en-US" sz="1200" dirty="0"/>
              <a:t>          October 23 - Beirut Remembrance.</a:t>
            </a:r>
          </a:p>
          <a:p>
            <a:r>
              <a:rPr lang="en-US" sz="1200" dirty="0"/>
              <a:t>          November - The Birthday Ball (date to be announced).</a:t>
            </a:r>
          </a:p>
          <a:p>
            <a:r>
              <a:rPr lang="en-US" sz="1200" dirty="0"/>
              <a:t>          November 11 - Veterans Day Parade and Lunch.</a:t>
            </a:r>
          </a:p>
          <a:p>
            <a:r>
              <a:rPr lang="en-US" sz="1200" dirty="0"/>
              <a:t>          December - Christmas Party (date to be announced).            </a:t>
            </a:r>
          </a:p>
          <a:p>
            <a:r>
              <a:rPr lang="en-US" sz="1200" dirty="0"/>
              <a:t> </a:t>
            </a:r>
          </a:p>
          <a:p>
            <a:r>
              <a:rPr lang="en-US" sz="1200" b="1" dirty="0"/>
              <a:t>14.   Closing Ceremony</a:t>
            </a:r>
            <a:r>
              <a:rPr lang="en-US" sz="1200" dirty="0"/>
              <a:t>! 19:30</a:t>
            </a:r>
          </a:p>
          <a:p>
            <a:endParaRPr lang="en-US" sz="1200" dirty="0"/>
          </a:p>
          <a:p>
            <a:endParaRPr lang="en-US" sz="1200" dirty="0"/>
          </a:p>
        </p:txBody>
      </p:sp>
      <p:pic>
        <p:nvPicPr>
          <p:cNvPr id="6" name="Picture 5" descr="A close up of a sign&#10;&#10;Description automatically generated">
            <a:extLst>
              <a:ext uri="{FF2B5EF4-FFF2-40B4-BE49-F238E27FC236}">
                <a16:creationId xmlns:a16="http://schemas.microsoft.com/office/drawing/2014/main" id="{45A1F03C-9EF3-6E40-8967-E4A45E31E6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2447" y="7182678"/>
            <a:ext cx="1620252" cy="1620252"/>
          </a:xfrm>
          <a:prstGeom prst="rect">
            <a:avLst/>
          </a:prstGeom>
        </p:spPr>
      </p:pic>
    </p:spTree>
    <p:extLst>
      <p:ext uri="{BB962C8B-B14F-4D97-AF65-F5344CB8AC3E}">
        <p14:creationId xmlns:p14="http://schemas.microsoft.com/office/powerpoint/2010/main" val="19316489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C300F-9DF5-472A-9EDD-26FE999E6905}"/>
              </a:ext>
            </a:extLst>
          </p:cNvPr>
          <p:cNvSpPr>
            <a:spLocks noGrp="1"/>
          </p:cNvSpPr>
          <p:nvPr>
            <p:ph type="title"/>
          </p:nvPr>
        </p:nvSpPr>
        <p:spPr>
          <a:xfrm>
            <a:off x="0" y="0"/>
            <a:ext cx="6858000" cy="1379351"/>
          </a:xfrm>
          <a:solidFill>
            <a:srgbClr val="FFC000"/>
          </a:solidFill>
        </p:spPr>
        <p:txBody>
          <a:bodyPr>
            <a:normAutofit/>
          </a:bodyPr>
          <a:lstStyle/>
          <a:p>
            <a:pPr algn="ctr"/>
            <a:r>
              <a:rPr lang="en-US" sz="2400" b="1" dirty="0">
                <a:solidFill>
                  <a:srgbClr val="FF0000"/>
                </a:solidFill>
                <a:latin typeface="Copperplate" panose="02000504000000020004" pitchFamily="2" charset="77"/>
              </a:rPr>
              <a:t>Marine Corps </a:t>
            </a:r>
            <a:br>
              <a:rPr lang="en-US" sz="2400" b="1" dirty="0">
                <a:solidFill>
                  <a:srgbClr val="FF0000"/>
                </a:solidFill>
                <a:latin typeface="Copperplate" panose="02000504000000020004" pitchFamily="2" charset="77"/>
              </a:rPr>
            </a:br>
            <a:r>
              <a:rPr lang="en-US" sz="2400" b="1" dirty="0">
                <a:solidFill>
                  <a:srgbClr val="FF0000"/>
                </a:solidFill>
                <a:latin typeface="Copperplate" panose="02000504000000020004" pitchFamily="2" charset="77"/>
              </a:rPr>
              <a:t>League Raffle</a:t>
            </a:r>
          </a:p>
        </p:txBody>
      </p:sp>
      <p:pic>
        <p:nvPicPr>
          <p:cNvPr id="11" name="Picture 10">
            <a:extLst>
              <a:ext uri="{FF2B5EF4-FFF2-40B4-BE49-F238E27FC236}">
                <a16:creationId xmlns:a16="http://schemas.microsoft.com/office/drawing/2014/main" id="{1934CC68-E856-4411-A9EB-D8E00A5084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78649" y="19049"/>
            <a:ext cx="1379351" cy="1379351"/>
          </a:xfrm>
          <a:prstGeom prst="rect">
            <a:avLst/>
          </a:prstGeom>
        </p:spPr>
      </p:pic>
      <p:pic>
        <p:nvPicPr>
          <p:cNvPr id="12" name="Picture 11">
            <a:extLst>
              <a:ext uri="{FF2B5EF4-FFF2-40B4-BE49-F238E27FC236}">
                <a16:creationId xmlns:a16="http://schemas.microsoft.com/office/drawing/2014/main" id="{0F1416CF-9609-4853-8794-B73DC6927B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379351" cy="1379351"/>
          </a:xfrm>
          <a:prstGeom prst="rect">
            <a:avLst/>
          </a:prstGeom>
        </p:spPr>
      </p:pic>
      <p:pic>
        <p:nvPicPr>
          <p:cNvPr id="5" name="Picture 4" descr="Text&#10;&#10;Description automatically generated">
            <a:extLst>
              <a:ext uri="{FF2B5EF4-FFF2-40B4-BE49-F238E27FC236}">
                <a16:creationId xmlns:a16="http://schemas.microsoft.com/office/drawing/2014/main" id="{F68D275B-5B2D-784F-BD32-B8D9B3250C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687" y="1737157"/>
            <a:ext cx="5940583" cy="7181555"/>
          </a:xfrm>
          <a:prstGeom prst="rect">
            <a:avLst/>
          </a:prstGeom>
        </p:spPr>
      </p:pic>
    </p:spTree>
    <p:extLst>
      <p:ext uri="{BB962C8B-B14F-4D97-AF65-F5344CB8AC3E}">
        <p14:creationId xmlns:p14="http://schemas.microsoft.com/office/powerpoint/2010/main" val="13985144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59900E88-5B82-2444-BE07-65D251D0CC17}"/>
              </a:ext>
            </a:extLst>
          </p:cNvPr>
          <p:cNvGraphicFramePr>
            <a:graphicFrameLocks noGrp="1"/>
          </p:cNvGraphicFramePr>
          <p:nvPr>
            <p:extLst>
              <p:ext uri="{D42A27DB-BD31-4B8C-83A1-F6EECF244321}">
                <p14:modId xmlns:p14="http://schemas.microsoft.com/office/powerpoint/2010/main" val="1046037765"/>
              </p:ext>
            </p:extLst>
          </p:nvPr>
        </p:nvGraphicFramePr>
        <p:xfrm>
          <a:off x="113936" y="375922"/>
          <a:ext cx="6667155" cy="4485856"/>
        </p:xfrm>
        <a:graphic>
          <a:graphicData uri="http://schemas.openxmlformats.org/drawingml/2006/table">
            <a:tbl>
              <a:tblPr>
                <a:tableStyleId>{5C22544A-7EE6-4342-B048-85BDC9FD1C3A}</a:tableStyleId>
              </a:tblPr>
              <a:tblGrid>
                <a:gridCol w="234996">
                  <a:extLst>
                    <a:ext uri="{9D8B030D-6E8A-4147-A177-3AD203B41FA5}">
                      <a16:colId xmlns:a16="http://schemas.microsoft.com/office/drawing/2014/main" val="3653319345"/>
                    </a:ext>
                  </a:extLst>
                </a:gridCol>
                <a:gridCol w="711699">
                  <a:extLst>
                    <a:ext uri="{9D8B030D-6E8A-4147-A177-3AD203B41FA5}">
                      <a16:colId xmlns:a16="http://schemas.microsoft.com/office/drawing/2014/main" val="3291905063"/>
                    </a:ext>
                  </a:extLst>
                </a:gridCol>
                <a:gridCol w="953410">
                  <a:extLst>
                    <a:ext uri="{9D8B030D-6E8A-4147-A177-3AD203B41FA5}">
                      <a16:colId xmlns:a16="http://schemas.microsoft.com/office/drawing/2014/main" val="2348417863"/>
                    </a:ext>
                  </a:extLst>
                </a:gridCol>
                <a:gridCol w="953410">
                  <a:extLst>
                    <a:ext uri="{9D8B030D-6E8A-4147-A177-3AD203B41FA5}">
                      <a16:colId xmlns:a16="http://schemas.microsoft.com/office/drawing/2014/main" val="965411126"/>
                    </a:ext>
                  </a:extLst>
                </a:gridCol>
                <a:gridCol w="953410">
                  <a:extLst>
                    <a:ext uri="{9D8B030D-6E8A-4147-A177-3AD203B41FA5}">
                      <a16:colId xmlns:a16="http://schemas.microsoft.com/office/drawing/2014/main" val="3125923935"/>
                    </a:ext>
                  </a:extLst>
                </a:gridCol>
                <a:gridCol w="953410">
                  <a:extLst>
                    <a:ext uri="{9D8B030D-6E8A-4147-A177-3AD203B41FA5}">
                      <a16:colId xmlns:a16="http://schemas.microsoft.com/office/drawing/2014/main" val="1503638584"/>
                    </a:ext>
                  </a:extLst>
                </a:gridCol>
                <a:gridCol w="953410">
                  <a:extLst>
                    <a:ext uri="{9D8B030D-6E8A-4147-A177-3AD203B41FA5}">
                      <a16:colId xmlns:a16="http://schemas.microsoft.com/office/drawing/2014/main" val="4065272324"/>
                    </a:ext>
                  </a:extLst>
                </a:gridCol>
                <a:gridCol w="953410">
                  <a:extLst>
                    <a:ext uri="{9D8B030D-6E8A-4147-A177-3AD203B41FA5}">
                      <a16:colId xmlns:a16="http://schemas.microsoft.com/office/drawing/2014/main" val="2548861316"/>
                    </a:ext>
                  </a:extLst>
                </a:gridCol>
              </a:tblGrid>
              <a:tr h="189535">
                <a:tc gridSpan="2">
                  <a:txBody>
                    <a:bodyPr/>
                    <a:lstStyle/>
                    <a:p>
                      <a:pPr algn="ctr" fontAlgn="ctr"/>
                      <a:r>
                        <a:rPr lang="en-US" sz="800" u="none" strike="noStrike">
                          <a:effectLst/>
                        </a:rPr>
                        <a:t>SUNDAY</a:t>
                      </a:r>
                      <a:endParaRPr lang="en-US" sz="800" b="1" i="0" u="none" strike="noStrike">
                        <a:solidFill>
                          <a:srgbClr val="FFFFFF"/>
                        </a:solidFill>
                        <a:effectLst/>
                        <a:latin typeface="Century Gothic" panose="020B0502020202020204" pitchFamily="34" charset="0"/>
                      </a:endParaRPr>
                    </a:p>
                  </a:txBody>
                  <a:tcPr marL="5979" marR="5979" marT="5979" marB="0" anchor="ctr"/>
                </a:tc>
                <a:tc hMerge="1">
                  <a:txBody>
                    <a:bodyPr/>
                    <a:lstStyle/>
                    <a:p>
                      <a:endParaRPr lang="en-US"/>
                    </a:p>
                  </a:txBody>
                  <a:tcPr/>
                </a:tc>
                <a:tc>
                  <a:txBody>
                    <a:bodyPr/>
                    <a:lstStyle/>
                    <a:p>
                      <a:pPr algn="ctr" fontAlgn="ctr"/>
                      <a:r>
                        <a:rPr lang="en-US" sz="800" u="none" strike="noStrike">
                          <a:effectLst/>
                        </a:rPr>
                        <a:t>MONDAY</a:t>
                      </a:r>
                      <a:endParaRPr lang="en-US" sz="800" b="1" i="0" u="none" strike="noStrike">
                        <a:solidFill>
                          <a:srgbClr val="FFFFFF"/>
                        </a:solidFill>
                        <a:effectLst/>
                        <a:latin typeface="Century Gothic" panose="020B0502020202020204" pitchFamily="34" charset="0"/>
                      </a:endParaRPr>
                    </a:p>
                  </a:txBody>
                  <a:tcPr marL="5979" marR="5979" marT="5979" marB="0" anchor="ctr"/>
                </a:tc>
                <a:tc>
                  <a:txBody>
                    <a:bodyPr/>
                    <a:lstStyle/>
                    <a:p>
                      <a:pPr algn="ctr" fontAlgn="ctr"/>
                      <a:r>
                        <a:rPr lang="en-US" sz="800" u="none" strike="noStrike">
                          <a:effectLst/>
                        </a:rPr>
                        <a:t>TUESDAY</a:t>
                      </a:r>
                      <a:endParaRPr lang="en-US" sz="800" b="1" i="0" u="none" strike="noStrike">
                        <a:solidFill>
                          <a:srgbClr val="FFFFFF"/>
                        </a:solidFill>
                        <a:effectLst/>
                        <a:latin typeface="Century Gothic" panose="020B0502020202020204" pitchFamily="34" charset="0"/>
                      </a:endParaRPr>
                    </a:p>
                  </a:txBody>
                  <a:tcPr marL="5979" marR="5979" marT="5979" marB="0" anchor="ctr"/>
                </a:tc>
                <a:tc>
                  <a:txBody>
                    <a:bodyPr/>
                    <a:lstStyle/>
                    <a:p>
                      <a:pPr algn="ctr" fontAlgn="ctr"/>
                      <a:r>
                        <a:rPr lang="en-US" sz="800" u="none" strike="noStrike">
                          <a:effectLst/>
                        </a:rPr>
                        <a:t>WEDNESDAY</a:t>
                      </a:r>
                      <a:endParaRPr lang="en-US" sz="800" b="1" i="0" u="none" strike="noStrike">
                        <a:solidFill>
                          <a:srgbClr val="FFFFFF"/>
                        </a:solidFill>
                        <a:effectLst/>
                        <a:latin typeface="Century Gothic" panose="020B0502020202020204" pitchFamily="34" charset="0"/>
                      </a:endParaRPr>
                    </a:p>
                  </a:txBody>
                  <a:tcPr marL="5979" marR="5979" marT="5979" marB="0" anchor="ctr"/>
                </a:tc>
                <a:tc>
                  <a:txBody>
                    <a:bodyPr/>
                    <a:lstStyle/>
                    <a:p>
                      <a:pPr algn="ctr" fontAlgn="ctr"/>
                      <a:r>
                        <a:rPr lang="en-US" sz="800" u="none" strike="noStrike">
                          <a:effectLst/>
                        </a:rPr>
                        <a:t>THURSDAY</a:t>
                      </a:r>
                      <a:endParaRPr lang="en-US" sz="800" b="1" i="0" u="none" strike="noStrike">
                        <a:solidFill>
                          <a:srgbClr val="FFFFFF"/>
                        </a:solidFill>
                        <a:effectLst/>
                        <a:latin typeface="Century Gothic" panose="020B0502020202020204" pitchFamily="34" charset="0"/>
                      </a:endParaRPr>
                    </a:p>
                  </a:txBody>
                  <a:tcPr marL="5979" marR="5979" marT="5979" marB="0" anchor="ctr"/>
                </a:tc>
                <a:tc>
                  <a:txBody>
                    <a:bodyPr/>
                    <a:lstStyle/>
                    <a:p>
                      <a:pPr algn="ctr" fontAlgn="ctr"/>
                      <a:r>
                        <a:rPr lang="en-US" sz="800" u="none" strike="noStrike">
                          <a:effectLst/>
                        </a:rPr>
                        <a:t>FRIDAY</a:t>
                      </a:r>
                      <a:endParaRPr lang="en-US" sz="800" b="1" i="0" u="none" strike="noStrike">
                        <a:solidFill>
                          <a:srgbClr val="FFFFFF"/>
                        </a:solidFill>
                        <a:effectLst/>
                        <a:latin typeface="Century Gothic" panose="020B0502020202020204" pitchFamily="34" charset="0"/>
                      </a:endParaRPr>
                    </a:p>
                  </a:txBody>
                  <a:tcPr marL="5979" marR="5979" marT="5979" marB="0" anchor="ctr"/>
                </a:tc>
                <a:tc>
                  <a:txBody>
                    <a:bodyPr/>
                    <a:lstStyle/>
                    <a:p>
                      <a:pPr algn="ctr" fontAlgn="ctr"/>
                      <a:r>
                        <a:rPr lang="en-US" sz="800" u="none" strike="noStrike">
                          <a:effectLst/>
                        </a:rPr>
                        <a:t>SATURDAY</a:t>
                      </a:r>
                      <a:endParaRPr lang="en-US" sz="800" b="1" i="0" u="none" strike="noStrike">
                        <a:solidFill>
                          <a:srgbClr val="FFFFFF"/>
                        </a:solidFill>
                        <a:effectLst/>
                        <a:latin typeface="Century Gothic" panose="020B0502020202020204" pitchFamily="34" charset="0"/>
                      </a:endParaRPr>
                    </a:p>
                  </a:txBody>
                  <a:tcPr marL="5979" marR="5979" marT="5979" marB="0" anchor="ctr"/>
                </a:tc>
                <a:extLst>
                  <a:ext uri="{0D108BD9-81ED-4DB2-BD59-A6C34878D82A}">
                    <a16:rowId xmlns:a16="http://schemas.microsoft.com/office/drawing/2014/main" val="1688029221"/>
                  </a:ext>
                </a:extLst>
              </a:tr>
              <a:tr h="143785">
                <a:tc>
                  <a:txBody>
                    <a:bodyPr/>
                    <a:lstStyle/>
                    <a:p>
                      <a:pPr algn="l" fontAlgn="ctr"/>
                      <a:r>
                        <a:rPr lang="en-US" sz="800" u="none" strike="noStrike">
                          <a:effectLst/>
                        </a:rPr>
                        <a:t> </a:t>
                      </a:r>
                      <a:endParaRPr lang="en-US" sz="800" b="1" i="0" u="none" strike="noStrike">
                        <a:solidFill>
                          <a:srgbClr val="000000"/>
                        </a:solidFill>
                        <a:effectLst/>
                        <a:latin typeface="Century Gothic" panose="020B0502020202020204" pitchFamily="34" charset="0"/>
                      </a:endParaRPr>
                    </a:p>
                  </a:txBody>
                  <a:tcPr marL="5979" marR="5979" marT="5979" marB="0" anchor="ctr"/>
                </a:tc>
                <a:tc>
                  <a:txBody>
                    <a:bodyPr/>
                    <a:lstStyle/>
                    <a:p>
                      <a:pPr algn="r" fontAlgn="ctr"/>
                      <a:r>
                        <a:rPr lang="en-US" sz="800" u="none" strike="noStrike">
                          <a:effectLst/>
                        </a:rPr>
                        <a:t>28</a:t>
                      </a:r>
                      <a:endParaRPr lang="en-US" sz="800" b="1" i="0" u="none" strike="noStrike">
                        <a:solidFill>
                          <a:srgbClr val="666666"/>
                        </a:solidFill>
                        <a:effectLst/>
                        <a:latin typeface="Century Gothic" panose="020B0502020202020204" pitchFamily="34" charset="0"/>
                      </a:endParaRPr>
                    </a:p>
                  </a:txBody>
                  <a:tcPr marL="5979" marR="35873" marT="5979" marB="0" anchor="ctr"/>
                </a:tc>
                <a:tc>
                  <a:txBody>
                    <a:bodyPr/>
                    <a:lstStyle/>
                    <a:p>
                      <a:pPr algn="r" fontAlgn="ctr"/>
                      <a:r>
                        <a:rPr lang="en-US" sz="800" u="none" strike="noStrike">
                          <a:effectLst/>
                        </a:rPr>
                        <a:t>1</a:t>
                      </a:r>
                      <a:endParaRPr lang="en-US" sz="800" b="1" i="0" u="none" strike="noStrike">
                        <a:solidFill>
                          <a:srgbClr val="000000"/>
                        </a:solidFill>
                        <a:effectLst/>
                        <a:latin typeface="Century Gothic" panose="020B0502020202020204" pitchFamily="34" charset="0"/>
                      </a:endParaRPr>
                    </a:p>
                  </a:txBody>
                  <a:tcPr marL="5979" marR="35873" marT="5979" marB="0" anchor="ctr"/>
                </a:tc>
                <a:tc>
                  <a:txBody>
                    <a:bodyPr/>
                    <a:lstStyle/>
                    <a:p>
                      <a:pPr algn="r" fontAlgn="ctr"/>
                      <a:r>
                        <a:rPr lang="en-US" sz="800" u="none" strike="noStrike">
                          <a:effectLst/>
                        </a:rPr>
                        <a:t>2</a:t>
                      </a:r>
                      <a:endParaRPr lang="en-US" sz="800" b="1" i="0" u="none" strike="noStrike">
                        <a:solidFill>
                          <a:srgbClr val="000000"/>
                        </a:solidFill>
                        <a:effectLst/>
                        <a:latin typeface="Century Gothic" panose="020B0502020202020204" pitchFamily="34" charset="0"/>
                      </a:endParaRPr>
                    </a:p>
                  </a:txBody>
                  <a:tcPr marL="5979" marR="35873" marT="5979" marB="0" anchor="ctr"/>
                </a:tc>
                <a:tc>
                  <a:txBody>
                    <a:bodyPr/>
                    <a:lstStyle/>
                    <a:p>
                      <a:pPr algn="r" fontAlgn="ctr"/>
                      <a:r>
                        <a:rPr lang="en-US" sz="800" u="none" strike="noStrike">
                          <a:effectLst/>
                        </a:rPr>
                        <a:t>3</a:t>
                      </a:r>
                      <a:endParaRPr lang="en-US" sz="800" b="1" i="0" u="none" strike="noStrike">
                        <a:solidFill>
                          <a:srgbClr val="000000"/>
                        </a:solidFill>
                        <a:effectLst/>
                        <a:latin typeface="Century Gothic" panose="020B0502020202020204" pitchFamily="34" charset="0"/>
                      </a:endParaRPr>
                    </a:p>
                  </a:txBody>
                  <a:tcPr marL="5979" marR="35873" marT="5979" marB="0" anchor="ctr"/>
                </a:tc>
                <a:tc>
                  <a:txBody>
                    <a:bodyPr/>
                    <a:lstStyle/>
                    <a:p>
                      <a:pPr algn="r" fontAlgn="ctr"/>
                      <a:r>
                        <a:rPr lang="en-US" sz="800" u="none" strike="noStrike">
                          <a:effectLst/>
                        </a:rPr>
                        <a:t>4</a:t>
                      </a:r>
                      <a:endParaRPr lang="en-US" sz="800" b="1" i="0" u="none" strike="noStrike">
                        <a:solidFill>
                          <a:srgbClr val="000000"/>
                        </a:solidFill>
                        <a:effectLst/>
                        <a:latin typeface="Century Gothic" panose="020B0502020202020204" pitchFamily="34" charset="0"/>
                      </a:endParaRPr>
                    </a:p>
                  </a:txBody>
                  <a:tcPr marL="5979" marR="35873" marT="5979" marB="0" anchor="ctr"/>
                </a:tc>
                <a:tc>
                  <a:txBody>
                    <a:bodyPr/>
                    <a:lstStyle/>
                    <a:p>
                      <a:pPr algn="r" fontAlgn="ctr"/>
                      <a:r>
                        <a:rPr lang="en-US" sz="800" u="none" strike="noStrike">
                          <a:effectLst/>
                        </a:rPr>
                        <a:t>5</a:t>
                      </a:r>
                      <a:endParaRPr lang="en-US" sz="800" b="1" i="0" u="none" strike="noStrike">
                        <a:solidFill>
                          <a:srgbClr val="000000"/>
                        </a:solidFill>
                        <a:effectLst/>
                        <a:latin typeface="Century Gothic" panose="020B0502020202020204" pitchFamily="34" charset="0"/>
                      </a:endParaRPr>
                    </a:p>
                  </a:txBody>
                  <a:tcPr marL="5979" marR="35873" marT="5979" marB="0" anchor="ctr"/>
                </a:tc>
                <a:tc>
                  <a:txBody>
                    <a:bodyPr/>
                    <a:lstStyle/>
                    <a:p>
                      <a:pPr algn="r" fontAlgn="ctr"/>
                      <a:r>
                        <a:rPr lang="en-US" sz="800" u="none" strike="noStrike">
                          <a:effectLst/>
                        </a:rPr>
                        <a:t>6</a:t>
                      </a:r>
                      <a:endParaRPr lang="en-US" sz="800" b="1" i="0" u="none" strike="noStrike">
                        <a:solidFill>
                          <a:srgbClr val="000000"/>
                        </a:solidFill>
                        <a:effectLst/>
                        <a:latin typeface="Century Gothic" panose="020B0502020202020204" pitchFamily="34" charset="0"/>
                      </a:endParaRPr>
                    </a:p>
                  </a:txBody>
                  <a:tcPr marL="5979" marR="35873" marT="5979" marB="0" anchor="ctr"/>
                </a:tc>
                <a:extLst>
                  <a:ext uri="{0D108BD9-81ED-4DB2-BD59-A6C34878D82A}">
                    <a16:rowId xmlns:a16="http://schemas.microsoft.com/office/drawing/2014/main" val="3505420218"/>
                  </a:ext>
                </a:extLst>
              </a:tr>
              <a:tr h="440266">
                <a:tc gridSpan="2">
                  <a:txBody>
                    <a:bodyPr/>
                    <a:lstStyle/>
                    <a:p>
                      <a:pPr algn="l" fontAlgn="ctr"/>
                      <a:r>
                        <a:rPr lang="en-US" sz="600" u="none" strike="noStrike">
                          <a:effectLst/>
                        </a:rPr>
                        <a:t> </a:t>
                      </a:r>
                      <a:endParaRPr lang="en-US" sz="600" b="0" i="0" u="none" strike="noStrike">
                        <a:solidFill>
                          <a:srgbClr val="000000"/>
                        </a:solidFill>
                        <a:effectLst/>
                        <a:latin typeface="Century Gothic" panose="020B0502020202020204" pitchFamily="34" charset="0"/>
                      </a:endParaRPr>
                    </a:p>
                  </a:txBody>
                  <a:tcPr marL="5979" marR="5979" marT="5979" marB="0" anchor="ctr"/>
                </a:tc>
                <a:tc hMerge="1">
                  <a:txBody>
                    <a:bodyPr/>
                    <a:lstStyle/>
                    <a:p>
                      <a:endParaRPr lang="en-US"/>
                    </a:p>
                  </a:txBody>
                  <a:tcPr/>
                </a:tc>
                <a:tc>
                  <a:txBody>
                    <a:bodyPr/>
                    <a:lstStyle/>
                    <a:p>
                      <a:pPr algn="l" fontAlgn="ctr"/>
                      <a:r>
                        <a:rPr lang="en-US" sz="600" u="none" strike="noStrike">
                          <a:effectLst/>
                        </a:rPr>
                        <a:t> </a:t>
                      </a:r>
                      <a:endParaRPr lang="en-US" sz="600" b="0" i="0" u="none" strike="noStrike">
                        <a:solidFill>
                          <a:srgbClr val="000000"/>
                        </a:solidFill>
                        <a:effectLst/>
                        <a:latin typeface="Century Gothic" panose="020B0502020202020204" pitchFamily="34" charset="0"/>
                      </a:endParaRPr>
                    </a:p>
                  </a:txBody>
                  <a:tcPr marL="5979" marR="5979" marT="5979" marB="0" anchor="ctr"/>
                </a:tc>
                <a:tc>
                  <a:txBody>
                    <a:bodyPr/>
                    <a:lstStyle/>
                    <a:p>
                      <a:pPr algn="l" fontAlgn="ctr"/>
                      <a:r>
                        <a:rPr lang="en-US" sz="600" u="none" strike="noStrike" dirty="0">
                          <a:effectLst/>
                        </a:rPr>
                        <a:t> </a:t>
                      </a:r>
                      <a:r>
                        <a:rPr lang="en-US" sz="800" b="1" u="none" strike="noStrike" dirty="0">
                          <a:solidFill>
                            <a:srgbClr val="FF0000"/>
                          </a:solidFill>
                          <a:effectLst/>
                        </a:rPr>
                        <a:t>DANIEL NICHOLS</a:t>
                      </a:r>
                      <a:endParaRPr lang="en-US" sz="800" b="1" i="0" u="none" strike="noStrike" dirty="0">
                        <a:solidFill>
                          <a:srgbClr val="FF0000"/>
                        </a:solidFill>
                        <a:effectLst/>
                        <a:latin typeface="Century Gothic" panose="020B0502020202020204" pitchFamily="34" charset="0"/>
                      </a:endParaRPr>
                    </a:p>
                  </a:txBody>
                  <a:tcPr marL="5979" marR="5979" marT="5979" marB="0" anchor="ctr"/>
                </a:tc>
                <a:tc>
                  <a:txBody>
                    <a:bodyPr/>
                    <a:lstStyle/>
                    <a:p>
                      <a:pPr algn="l" fontAlgn="ctr"/>
                      <a:r>
                        <a:rPr lang="en-US" sz="600" u="none" strike="noStrike" dirty="0">
                          <a:effectLst/>
                        </a:rPr>
                        <a:t>  </a:t>
                      </a:r>
                      <a:r>
                        <a:rPr lang="en-US" sz="800" b="1" u="none" strike="noStrike" dirty="0">
                          <a:solidFill>
                            <a:srgbClr val="FF0000"/>
                          </a:solidFill>
                          <a:effectLst/>
                        </a:rPr>
                        <a:t>JOHN BOOTH</a:t>
                      </a:r>
                    </a:p>
                    <a:p>
                      <a:pPr algn="l" fontAlgn="ctr"/>
                      <a:r>
                        <a:rPr lang="en-US" sz="600" b="0" i="0" u="none" strike="noStrike" dirty="0">
                          <a:solidFill>
                            <a:srgbClr val="000000"/>
                          </a:solidFill>
                          <a:effectLst/>
                          <a:highlight>
                            <a:srgbClr val="FFFF00"/>
                          </a:highlight>
                          <a:latin typeface="Century Gothic" panose="020B0502020202020204" pitchFamily="34" charset="0"/>
                        </a:rPr>
                        <a:t>TARHEEL MCL MEETING</a:t>
                      </a:r>
                    </a:p>
                    <a:p>
                      <a:pPr algn="l" fontAlgn="ctr"/>
                      <a:r>
                        <a:rPr lang="en-US" sz="600" b="0" i="0" u="none" strike="noStrike" dirty="0">
                          <a:solidFill>
                            <a:srgbClr val="000000"/>
                          </a:solidFill>
                          <a:effectLst/>
                          <a:highlight>
                            <a:srgbClr val="FFFF00"/>
                          </a:highlight>
                          <a:latin typeface="Century Gothic" panose="020B0502020202020204" pitchFamily="34" charset="0"/>
                        </a:rPr>
                        <a:t>7:00PM </a:t>
                      </a:r>
                    </a:p>
                    <a:p>
                      <a:pPr algn="l" fontAlgn="ctr"/>
                      <a:endParaRPr lang="en-US" sz="800" b="1" i="0" u="none" strike="noStrike" dirty="0">
                        <a:solidFill>
                          <a:srgbClr val="FF0000"/>
                        </a:solidFill>
                        <a:effectLst/>
                        <a:latin typeface="Century Gothic" panose="020B0502020202020204" pitchFamily="34" charset="0"/>
                      </a:endParaRPr>
                    </a:p>
                  </a:txBody>
                  <a:tcPr marL="5979" marR="5979" marT="5979" marB="0" anchor="ctr"/>
                </a:tc>
                <a:tc>
                  <a:txBody>
                    <a:bodyPr/>
                    <a:lstStyle/>
                    <a:p>
                      <a:pPr algn="l" fontAlgn="ctr"/>
                      <a:endParaRPr lang="en-US" sz="600" b="1" i="0" u="none" strike="noStrike" dirty="0">
                        <a:solidFill>
                          <a:srgbClr val="000000"/>
                        </a:solidFill>
                        <a:effectLst/>
                        <a:latin typeface="Century Gothic" panose="020B0502020202020204" pitchFamily="34" charset="0"/>
                      </a:endParaRPr>
                    </a:p>
                  </a:txBody>
                  <a:tcPr marL="5979" marR="5979" marT="5979" marB="0" anchor="ctr"/>
                </a:tc>
                <a:tc>
                  <a:txBody>
                    <a:bodyPr/>
                    <a:lstStyle/>
                    <a:p>
                      <a:pPr algn="l" fontAlgn="ctr"/>
                      <a:r>
                        <a:rPr lang="en-US" sz="600" u="none" strike="noStrike">
                          <a:effectLst/>
                        </a:rPr>
                        <a:t> </a:t>
                      </a:r>
                      <a:endParaRPr lang="en-US" sz="600" b="0" i="0" u="none" strike="noStrike">
                        <a:solidFill>
                          <a:srgbClr val="000000"/>
                        </a:solidFill>
                        <a:effectLst/>
                        <a:latin typeface="Century Gothic" panose="020B0502020202020204" pitchFamily="34" charset="0"/>
                      </a:endParaRPr>
                    </a:p>
                  </a:txBody>
                  <a:tcPr marL="5979" marR="5979" marT="5979" marB="0" anchor="ctr"/>
                </a:tc>
                <a:tc>
                  <a:txBody>
                    <a:bodyPr/>
                    <a:lstStyle/>
                    <a:p>
                      <a:pPr algn="l" fontAlgn="ctr"/>
                      <a:r>
                        <a:rPr lang="en-US" sz="800" b="1" u="none" strike="noStrike" dirty="0">
                          <a:solidFill>
                            <a:srgbClr val="FF0000"/>
                          </a:solidFill>
                          <a:effectLst/>
                        </a:rPr>
                        <a:t>TYRONE ASHE </a:t>
                      </a:r>
                      <a:endParaRPr lang="en-US" sz="800" b="1" i="0" u="none" strike="noStrike" dirty="0">
                        <a:solidFill>
                          <a:srgbClr val="FF0000"/>
                        </a:solidFill>
                        <a:effectLst/>
                        <a:latin typeface="Century Gothic" panose="020B0502020202020204" pitchFamily="34" charset="0"/>
                      </a:endParaRPr>
                    </a:p>
                  </a:txBody>
                  <a:tcPr marL="5979" marR="5979" marT="5979" marB="0" anchor="ctr"/>
                </a:tc>
                <a:extLst>
                  <a:ext uri="{0D108BD9-81ED-4DB2-BD59-A6C34878D82A}">
                    <a16:rowId xmlns:a16="http://schemas.microsoft.com/office/drawing/2014/main" val="750291354"/>
                  </a:ext>
                </a:extLst>
              </a:tr>
              <a:tr h="348570">
                <a:tc gridSpan="2">
                  <a:txBody>
                    <a:bodyPr/>
                    <a:lstStyle/>
                    <a:p>
                      <a:pPr algn="l" fontAlgn="ctr"/>
                      <a:r>
                        <a:rPr lang="en-US" sz="600" u="none" strike="noStrike">
                          <a:effectLst/>
                        </a:rPr>
                        <a:t> </a:t>
                      </a:r>
                      <a:endParaRPr lang="en-US" sz="600" b="0" i="0" u="none" strike="noStrike">
                        <a:solidFill>
                          <a:srgbClr val="000000"/>
                        </a:solidFill>
                        <a:effectLst/>
                        <a:latin typeface="Century Gothic" panose="020B0502020202020204" pitchFamily="34" charset="0"/>
                      </a:endParaRPr>
                    </a:p>
                  </a:txBody>
                  <a:tcPr marL="5979" marR="5979" marT="5979" marB="0" anchor="ctr"/>
                </a:tc>
                <a:tc hMerge="1">
                  <a:txBody>
                    <a:bodyPr/>
                    <a:lstStyle/>
                    <a:p>
                      <a:endParaRPr lang="en-US"/>
                    </a:p>
                  </a:txBody>
                  <a:tcPr/>
                </a:tc>
                <a:tc>
                  <a:txBody>
                    <a:bodyPr/>
                    <a:lstStyle/>
                    <a:p>
                      <a:pPr algn="l" fontAlgn="ctr"/>
                      <a:r>
                        <a:rPr lang="en-US" sz="600" u="none" strike="noStrike">
                          <a:effectLst/>
                        </a:rPr>
                        <a:t> </a:t>
                      </a:r>
                      <a:endParaRPr lang="en-US" sz="600" b="0" i="0" u="none" strike="noStrike">
                        <a:solidFill>
                          <a:srgbClr val="000000"/>
                        </a:solidFill>
                        <a:effectLst/>
                        <a:latin typeface="Century Gothic" panose="020B0502020202020204" pitchFamily="34" charset="0"/>
                      </a:endParaRPr>
                    </a:p>
                  </a:txBody>
                  <a:tcPr marL="5979" marR="5979" marT="5979" marB="0" anchor="ctr"/>
                </a:tc>
                <a:tc>
                  <a:txBody>
                    <a:bodyPr/>
                    <a:lstStyle/>
                    <a:p>
                      <a:pPr algn="l" fontAlgn="ctr"/>
                      <a:r>
                        <a:rPr lang="en-US" sz="600" u="none" strike="noStrike">
                          <a:effectLst/>
                        </a:rPr>
                        <a:t> </a:t>
                      </a:r>
                      <a:endParaRPr lang="en-US" sz="600" b="0" i="0" u="none" strike="noStrike">
                        <a:solidFill>
                          <a:srgbClr val="000000"/>
                        </a:solidFill>
                        <a:effectLst/>
                        <a:latin typeface="Century Gothic" panose="020B0502020202020204" pitchFamily="34" charset="0"/>
                      </a:endParaRPr>
                    </a:p>
                  </a:txBody>
                  <a:tcPr marL="5979" marR="5979" marT="5979" marB="0" anchor="ctr"/>
                </a:tc>
                <a:tc>
                  <a:txBody>
                    <a:bodyPr/>
                    <a:lstStyle/>
                    <a:p>
                      <a:pPr algn="l" fontAlgn="ctr"/>
                      <a:r>
                        <a:rPr lang="en-US" sz="600" u="none" strike="noStrike" dirty="0">
                          <a:effectLst/>
                        </a:rPr>
                        <a:t> </a:t>
                      </a:r>
                      <a:endParaRPr lang="en-US" sz="600" b="0" i="0" u="none" strike="noStrike" dirty="0">
                        <a:solidFill>
                          <a:srgbClr val="000000"/>
                        </a:solidFill>
                        <a:effectLst/>
                        <a:latin typeface="Century Gothic" panose="020B0502020202020204" pitchFamily="34" charset="0"/>
                      </a:endParaRPr>
                    </a:p>
                  </a:txBody>
                  <a:tcPr marL="5979" marR="5979" marT="5979" marB="0" anchor="ctr"/>
                </a:tc>
                <a:tc>
                  <a:txBody>
                    <a:bodyPr/>
                    <a:lstStyle/>
                    <a:p>
                      <a:pPr algn="l" fontAlgn="ctr"/>
                      <a:r>
                        <a:rPr lang="en-US" sz="600" u="none" strike="noStrike">
                          <a:effectLst/>
                        </a:rPr>
                        <a:t> </a:t>
                      </a:r>
                      <a:endParaRPr lang="en-US" sz="600" b="0" i="0" u="none" strike="noStrike">
                        <a:solidFill>
                          <a:srgbClr val="000000"/>
                        </a:solidFill>
                        <a:effectLst/>
                        <a:latin typeface="Century Gothic" panose="020B0502020202020204" pitchFamily="34" charset="0"/>
                      </a:endParaRPr>
                    </a:p>
                  </a:txBody>
                  <a:tcPr marL="5979" marR="5979" marT="5979" marB="0" anchor="ctr"/>
                </a:tc>
                <a:tc>
                  <a:txBody>
                    <a:bodyPr/>
                    <a:lstStyle/>
                    <a:p>
                      <a:pPr algn="l" fontAlgn="ctr"/>
                      <a:r>
                        <a:rPr lang="en-US" sz="600" u="none" strike="noStrike" dirty="0">
                          <a:effectLst/>
                        </a:rPr>
                        <a:t> </a:t>
                      </a:r>
                      <a:endParaRPr lang="en-US" sz="600" b="0" i="0" u="none" strike="noStrike" dirty="0">
                        <a:solidFill>
                          <a:srgbClr val="000000"/>
                        </a:solidFill>
                        <a:effectLst/>
                        <a:latin typeface="Century Gothic" panose="020B0502020202020204" pitchFamily="34" charset="0"/>
                      </a:endParaRPr>
                    </a:p>
                  </a:txBody>
                  <a:tcPr marL="5979" marR="5979" marT="5979" marB="0" anchor="ctr"/>
                </a:tc>
                <a:tc>
                  <a:txBody>
                    <a:bodyPr/>
                    <a:lstStyle/>
                    <a:p>
                      <a:pPr algn="l" fontAlgn="ctr"/>
                      <a:r>
                        <a:rPr lang="en-US" sz="600" u="none" strike="noStrike">
                          <a:effectLst/>
                        </a:rPr>
                        <a:t> </a:t>
                      </a:r>
                      <a:endParaRPr lang="en-US" sz="600" b="0" i="0" u="none" strike="noStrike">
                        <a:solidFill>
                          <a:srgbClr val="000000"/>
                        </a:solidFill>
                        <a:effectLst/>
                        <a:latin typeface="Century Gothic" panose="020B0502020202020204" pitchFamily="34" charset="0"/>
                      </a:endParaRPr>
                    </a:p>
                  </a:txBody>
                  <a:tcPr marL="5979" marR="5979" marT="5979" marB="0" anchor="ctr"/>
                </a:tc>
                <a:extLst>
                  <a:ext uri="{0D108BD9-81ED-4DB2-BD59-A6C34878D82A}">
                    <a16:rowId xmlns:a16="http://schemas.microsoft.com/office/drawing/2014/main" val="592614227"/>
                  </a:ext>
                </a:extLst>
              </a:tr>
              <a:tr h="143785">
                <a:tc>
                  <a:txBody>
                    <a:bodyPr/>
                    <a:lstStyle/>
                    <a:p>
                      <a:pPr algn="l" fontAlgn="ctr"/>
                      <a:r>
                        <a:rPr lang="en-US" sz="800" u="none" strike="noStrike">
                          <a:effectLst/>
                        </a:rPr>
                        <a:t> </a:t>
                      </a:r>
                      <a:endParaRPr lang="en-US" sz="800" b="1" i="0" u="none" strike="noStrike">
                        <a:solidFill>
                          <a:srgbClr val="000000"/>
                        </a:solidFill>
                        <a:effectLst/>
                        <a:latin typeface="Century Gothic" panose="020B0502020202020204" pitchFamily="34" charset="0"/>
                      </a:endParaRPr>
                    </a:p>
                  </a:txBody>
                  <a:tcPr marL="5979" marR="5979" marT="5979" marB="0" anchor="ctr"/>
                </a:tc>
                <a:tc>
                  <a:txBody>
                    <a:bodyPr/>
                    <a:lstStyle/>
                    <a:p>
                      <a:pPr algn="r" fontAlgn="ctr"/>
                      <a:r>
                        <a:rPr lang="en-US" sz="800" u="none" strike="noStrike">
                          <a:effectLst/>
                        </a:rPr>
                        <a:t>7</a:t>
                      </a:r>
                      <a:endParaRPr lang="en-US" sz="800" b="1" i="0" u="none" strike="noStrike">
                        <a:solidFill>
                          <a:srgbClr val="000000"/>
                        </a:solidFill>
                        <a:effectLst/>
                        <a:latin typeface="Century Gothic" panose="020B0502020202020204" pitchFamily="34" charset="0"/>
                      </a:endParaRPr>
                    </a:p>
                  </a:txBody>
                  <a:tcPr marL="5979" marR="35873" marT="5979" marB="0" anchor="ctr"/>
                </a:tc>
                <a:tc>
                  <a:txBody>
                    <a:bodyPr/>
                    <a:lstStyle/>
                    <a:p>
                      <a:pPr algn="r" fontAlgn="ctr"/>
                      <a:r>
                        <a:rPr lang="en-US" sz="800" u="none" strike="noStrike">
                          <a:effectLst/>
                        </a:rPr>
                        <a:t>8</a:t>
                      </a:r>
                      <a:endParaRPr lang="en-US" sz="800" b="1" i="0" u="none" strike="noStrike">
                        <a:solidFill>
                          <a:srgbClr val="000000"/>
                        </a:solidFill>
                        <a:effectLst/>
                        <a:latin typeface="Century Gothic" panose="020B0502020202020204" pitchFamily="34" charset="0"/>
                      </a:endParaRPr>
                    </a:p>
                  </a:txBody>
                  <a:tcPr marL="5979" marR="35873" marT="5979" marB="0" anchor="ctr"/>
                </a:tc>
                <a:tc>
                  <a:txBody>
                    <a:bodyPr/>
                    <a:lstStyle/>
                    <a:p>
                      <a:pPr algn="r" fontAlgn="ctr"/>
                      <a:r>
                        <a:rPr lang="en-US" sz="800" u="none" strike="noStrike">
                          <a:effectLst/>
                        </a:rPr>
                        <a:t>9</a:t>
                      </a:r>
                      <a:endParaRPr lang="en-US" sz="800" b="1" i="0" u="none" strike="noStrike">
                        <a:solidFill>
                          <a:srgbClr val="000000"/>
                        </a:solidFill>
                        <a:effectLst/>
                        <a:latin typeface="Century Gothic" panose="020B0502020202020204" pitchFamily="34" charset="0"/>
                      </a:endParaRPr>
                    </a:p>
                  </a:txBody>
                  <a:tcPr marL="5979" marR="35873" marT="5979" marB="0" anchor="ctr"/>
                </a:tc>
                <a:tc>
                  <a:txBody>
                    <a:bodyPr/>
                    <a:lstStyle/>
                    <a:p>
                      <a:pPr algn="r" fontAlgn="ctr"/>
                      <a:r>
                        <a:rPr lang="en-US" sz="800" u="none" strike="noStrike">
                          <a:effectLst/>
                        </a:rPr>
                        <a:t>10</a:t>
                      </a:r>
                      <a:endParaRPr lang="en-US" sz="800" b="1" i="0" u="none" strike="noStrike">
                        <a:solidFill>
                          <a:srgbClr val="000000"/>
                        </a:solidFill>
                        <a:effectLst/>
                        <a:latin typeface="Century Gothic" panose="020B0502020202020204" pitchFamily="34" charset="0"/>
                      </a:endParaRPr>
                    </a:p>
                  </a:txBody>
                  <a:tcPr marL="5979" marR="35873" marT="5979" marB="0" anchor="ctr"/>
                </a:tc>
                <a:tc>
                  <a:txBody>
                    <a:bodyPr/>
                    <a:lstStyle/>
                    <a:p>
                      <a:pPr algn="r" fontAlgn="ctr"/>
                      <a:r>
                        <a:rPr lang="en-US" sz="800" u="none" strike="noStrike">
                          <a:effectLst/>
                        </a:rPr>
                        <a:t>11</a:t>
                      </a:r>
                      <a:endParaRPr lang="en-US" sz="800" b="1" i="0" u="none" strike="noStrike">
                        <a:solidFill>
                          <a:srgbClr val="000000"/>
                        </a:solidFill>
                        <a:effectLst/>
                        <a:latin typeface="Century Gothic" panose="020B0502020202020204" pitchFamily="34" charset="0"/>
                      </a:endParaRPr>
                    </a:p>
                  </a:txBody>
                  <a:tcPr marL="5979" marR="35873" marT="5979" marB="0" anchor="ctr"/>
                </a:tc>
                <a:tc>
                  <a:txBody>
                    <a:bodyPr/>
                    <a:lstStyle/>
                    <a:p>
                      <a:pPr algn="r" fontAlgn="ctr"/>
                      <a:r>
                        <a:rPr lang="en-US" sz="800" u="none" strike="noStrike">
                          <a:effectLst/>
                        </a:rPr>
                        <a:t>12</a:t>
                      </a:r>
                      <a:endParaRPr lang="en-US" sz="800" b="1" i="0" u="none" strike="noStrike">
                        <a:solidFill>
                          <a:srgbClr val="000000"/>
                        </a:solidFill>
                        <a:effectLst/>
                        <a:latin typeface="Century Gothic" panose="020B0502020202020204" pitchFamily="34" charset="0"/>
                      </a:endParaRPr>
                    </a:p>
                  </a:txBody>
                  <a:tcPr marL="5979" marR="35873" marT="5979" marB="0" anchor="ctr"/>
                </a:tc>
                <a:tc>
                  <a:txBody>
                    <a:bodyPr/>
                    <a:lstStyle/>
                    <a:p>
                      <a:pPr algn="r" fontAlgn="ctr"/>
                      <a:r>
                        <a:rPr lang="en-US" sz="800" u="none" strike="noStrike">
                          <a:effectLst/>
                        </a:rPr>
                        <a:t>13</a:t>
                      </a:r>
                      <a:endParaRPr lang="en-US" sz="800" b="1" i="0" u="none" strike="noStrike">
                        <a:solidFill>
                          <a:srgbClr val="000000"/>
                        </a:solidFill>
                        <a:effectLst/>
                        <a:latin typeface="Century Gothic" panose="020B0502020202020204" pitchFamily="34" charset="0"/>
                      </a:endParaRPr>
                    </a:p>
                  </a:txBody>
                  <a:tcPr marL="5979" marR="35873" marT="5979" marB="0" anchor="ctr"/>
                </a:tc>
                <a:extLst>
                  <a:ext uri="{0D108BD9-81ED-4DB2-BD59-A6C34878D82A}">
                    <a16:rowId xmlns:a16="http://schemas.microsoft.com/office/drawing/2014/main" val="3504753029"/>
                  </a:ext>
                </a:extLst>
              </a:tr>
              <a:tr h="348570">
                <a:tc gridSpan="2">
                  <a:txBody>
                    <a:bodyPr/>
                    <a:lstStyle/>
                    <a:p>
                      <a:pPr algn="l" fontAlgn="ctr"/>
                      <a:r>
                        <a:rPr lang="en-US" sz="600" u="none" strike="noStrike">
                          <a:effectLst/>
                        </a:rPr>
                        <a:t> </a:t>
                      </a:r>
                      <a:endParaRPr lang="en-US" sz="600" b="0" i="0" u="none" strike="noStrike">
                        <a:solidFill>
                          <a:srgbClr val="000000"/>
                        </a:solidFill>
                        <a:effectLst/>
                        <a:latin typeface="Century Gothic" panose="020B0502020202020204" pitchFamily="34" charset="0"/>
                      </a:endParaRPr>
                    </a:p>
                  </a:txBody>
                  <a:tcPr marL="5979" marR="5979" marT="5979" marB="0" anchor="ctr"/>
                </a:tc>
                <a:tc hMerge="1">
                  <a:txBody>
                    <a:bodyPr/>
                    <a:lstStyle/>
                    <a:p>
                      <a:endParaRPr lang="en-US"/>
                    </a:p>
                  </a:txBody>
                  <a:tcPr/>
                </a:tc>
                <a:tc>
                  <a:txBody>
                    <a:bodyPr/>
                    <a:lstStyle/>
                    <a:p>
                      <a:pPr algn="l" fontAlgn="ctr"/>
                      <a:r>
                        <a:rPr lang="en-US" sz="600" u="none" strike="noStrike">
                          <a:effectLst/>
                        </a:rPr>
                        <a:t> </a:t>
                      </a:r>
                      <a:endParaRPr lang="en-US" sz="600" b="0" i="0" u="none" strike="noStrike">
                        <a:solidFill>
                          <a:srgbClr val="000000"/>
                        </a:solidFill>
                        <a:effectLst/>
                        <a:latin typeface="Century Gothic" panose="020B0502020202020204" pitchFamily="34" charset="0"/>
                      </a:endParaRPr>
                    </a:p>
                  </a:txBody>
                  <a:tcPr marL="5979" marR="5979" marT="5979" marB="0" anchor="ctr"/>
                </a:tc>
                <a:tc>
                  <a:txBody>
                    <a:bodyPr/>
                    <a:lstStyle/>
                    <a:p>
                      <a:pPr algn="l" fontAlgn="ctr"/>
                      <a:r>
                        <a:rPr lang="en-US" sz="600" u="none" strike="noStrike">
                          <a:effectLst/>
                        </a:rPr>
                        <a:t> </a:t>
                      </a:r>
                      <a:endParaRPr lang="en-US" sz="600" b="0" i="0" u="none" strike="noStrike">
                        <a:solidFill>
                          <a:srgbClr val="000000"/>
                        </a:solidFill>
                        <a:effectLst/>
                        <a:latin typeface="Century Gothic" panose="020B0502020202020204" pitchFamily="34" charset="0"/>
                      </a:endParaRPr>
                    </a:p>
                  </a:txBody>
                  <a:tcPr marL="5979" marR="5979" marT="5979" marB="0" anchor="ctr"/>
                </a:tc>
                <a:tc>
                  <a:txBody>
                    <a:bodyPr/>
                    <a:lstStyle/>
                    <a:p>
                      <a:pPr algn="l" fontAlgn="ctr"/>
                      <a:r>
                        <a:rPr lang="en-US" sz="600" u="none" strike="noStrike">
                          <a:effectLst/>
                        </a:rPr>
                        <a:t> </a:t>
                      </a:r>
                      <a:endParaRPr lang="en-US" sz="600" b="0" i="0" u="none" strike="noStrike">
                        <a:solidFill>
                          <a:srgbClr val="000000"/>
                        </a:solidFill>
                        <a:effectLst/>
                        <a:latin typeface="Century Gothic" panose="020B0502020202020204" pitchFamily="34" charset="0"/>
                      </a:endParaRPr>
                    </a:p>
                  </a:txBody>
                  <a:tcPr marL="5979" marR="5979" marT="5979" marB="0" anchor="ctr"/>
                </a:tc>
                <a:tc>
                  <a:txBody>
                    <a:bodyPr/>
                    <a:lstStyle/>
                    <a:p>
                      <a:pPr algn="l" fontAlgn="ctr"/>
                      <a:r>
                        <a:rPr lang="en-US" sz="800" b="1" u="none" strike="noStrike" dirty="0">
                          <a:solidFill>
                            <a:srgbClr val="FF0000"/>
                          </a:solidFill>
                          <a:effectLst/>
                        </a:rPr>
                        <a:t>ROBERT FEDERICO </a:t>
                      </a:r>
                      <a:endParaRPr lang="en-US" sz="800" b="1" i="0" u="none" strike="noStrike" dirty="0">
                        <a:solidFill>
                          <a:srgbClr val="FF0000"/>
                        </a:solidFill>
                        <a:effectLst/>
                        <a:latin typeface="Century Gothic" panose="020B0502020202020204" pitchFamily="34" charset="0"/>
                      </a:endParaRPr>
                    </a:p>
                  </a:txBody>
                  <a:tcPr marL="5979" marR="5979" marT="5979" marB="0" anchor="ctr"/>
                </a:tc>
                <a:tc>
                  <a:txBody>
                    <a:bodyPr/>
                    <a:lstStyle/>
                    <a:p>
                      <a:pPr algn="l" fontAlgn="ctr"/>
                      <a:r>
                        <a:rPr lang="en-US" sz="600" u="none" strike="noStrike">
                          <a:effectLst/>
                        </a:rPr>
                        <a:t> </a:t>
                      </a:r>
                      <a:endParaRPr lang="en-US" sz="600" b="0" i="0" u="none" strike="noStrike">
                        <a:solidFill>
                          <a:srgbClr val="000000"/>
                        </a:solidFill>
                        <a:effectLst/>
                        <a:latin typeface="Century Gothic" panose="020B0502020202020204" pitchFamily="34" charset="0"/>
                      </a:endParaRPr>
                    </a:p>
                  </a:txBody>
                  <a:tcPr marL="5979" marR="5979" marT="5979" marB="0" anchor="ctr"/>
                </a:tc>
                <a:tc>
                  <a:txBody>
                    <a:bodyPr/>
                    <a:lstStyle/>
                    <a:p>
                      <a:pPr algn="l" fontAlgn="ctr"/>
                      <a:r>
                        <a:rPr lang="en-US" sz="600" u="none" strike="noStrike">
                          <a:effectLst/>
                        </a:rPr>
                        <a:t> </a:t>
                      </a:r>
                      <a:endParaRPr lang="en-US" sz="600" b="0" i="0" u="none" strike="noStrike">
                        <a:solidFill>
                          <a:srgbClr val="000000"/>
                        </a:solidFill>
                        <a:effectLst/>
                        <a:latin typeface="Century Gothic" panose="020B0502020202020204" pitchFamily="34" charset="0"/>
                      </a:endParaRPr>
                    </a:p>
                  </a:txBody>
                  <a:tcPr marL="5979" marR="5979" marT="5979" marB="0" anchor="ctr"/>
                </a:tc>
                <a:extLst>
                  <a:ext uri="{0D108BD9-81ED-4DB2-BD59-A6C34878D82A}">
                    <a16:rowId xmlns:a16="http://schemas.microsoft.com/office/drawing/2014/main" val="1575907376"/>
                  </a:ext>
                </a:extLst>
              </a:tr>
              <a:tr h="348570">
                <a:tc gridSpan="2">
                  <a:txBody>
                    <a:bodyPr/>
                    <a:lstStyle/>
                    <a:p>
                      <a:pPr algn="l" fontAlgn="ctr"/>
                      <a:r>
                        <a:rPr lang="en-US" sz="600" u="none" strike="noStrike">
                          <a:effectLst/>
                        </a:rPr>
                        <a:t> </a:t>
                      </a:r>
                      <a:endParaRPr lang="en-US" sz="600" b="0" i="0" u="none" strike="noStrike">
                        <a:solidFill>
                          <a:srgbClr val="000000"/>
                        </a:solidFill>
                        <a:effectLst/>
                        <a:latin typeface="Century Gothic" panose="020B0502020202020204" pitchFamily="34" charset="0"/>
                      </a:endParaRPr>
                    </a:p>
                  </a:txBody>
                  <a:tcPr marL="5979" marR="5979" marT="5979" marB="0" anchor="ctr"/>
                </a:tc>
                <a:tc hMerge="1">
                  <a:txBody>
                    <a:bodyPr/>
                    <a:lstStyle/>
                    <a:p>
                      <a:endParaRPr lang="en-US"/>
                    </a:p>
                  </a:txBody>
                  <a:tcPr/>
                </a:tc>
                <a:tc>
                  <a:txBody>
                    <a:bodyPr/>
                    <a:lstStyle/>
                    <a:p>
                      <a:pPr algn="l" fontAlgn="ctr"/>
                      <a:r>
                        <a:rPr lang="en-US" sz="600" u="none" strike="noStrike">
                          <a:effectLst/>
                        </a:rPr>
                        <a:t> </a:t>
                      </a:r>
                      <a:endParaRPr lang="en-US" sz="600" b="0" i="0" u="none" strike="noStrike">
                        <a:solidFill>
                          <a:srgbClr val="000000"/>
                        </a:solidFill>
                        <a:effectLst/>
                        <a:latin typeface="Century Gothic" panose="020B0502020202020204" pitchFamily="34" charset="0"/>
                      </a:endParaRPr>
                    </a:p>
                  </a:txBody>
                  <a:tcPr marL="5979" marR="5979" marT="5979" marB="0" anchor="ctr"/>
                </a:tc>
                <a:tc>
                  <a:txBody>
                    <a:bodyPr/>
                    <a:lstStyle/>
                    <a:p>
                      <a:pPr algn="l" fontAlgn="ctr"/>
                      <a:r>
                        <a:rPr lang="en-US" sz="600" u="none" strike="noStrike">
                          <a:effectLst/>
                        </a:rPr>
                        <a:t> </a:t>
                      </a:r>
                      <a:endParaRPr lang="en-US" sz="600" b="0" i="0" u="none" strike="noStrike">
                        <a:solidFill>
                          <a:srgbClr val="000000"/>
                        </a:solidFill>
                        <a:effectLst/>
                        <a:latin typeface="Century Gothic" panose="020B0502020202020204" pitchFamily="34" charset="0"/>
                      </a:endParaRPr>
                    </a:p>
                  </a:txBody>
                  <a:tcPr marL="5979" marR="5979" marT="5979" marB="0" anchor="ctr"/>
                </a:tc>
                <a:tc>
                  <a:txBody>
                    <a:bodyPr/>
                    <a:lstStyle/>
                    <a:p>
                      <a:pPr algn="l" fontAlgn="ctr"/>
                      <a:r>
                        <a:rPr lang="en-US" sz="600" u="none" strike="noStrike">
                          <a:effectLst/>
                        </a:rPr>
                        <a:t> </a:t>
                      </a:r>
                      <a:endParaRPr lang="en-US" sz="600" b="0" i="0" u="none" strike="noStrike">
                        <a:solidFill>
                          <a:srgbClr val="000000"/>
                        </a:solidFill>
                        <a:effectLst/>
                        <a:latin typeface="Century Gothic" panose="020B0502020202020204" pitchFamily="34" charset="0"/>
                      </a:endParaRPr>
                    </a:p>
                  </a:txBody>
                  <a:tcPr marL="5979" marR="5979" marT="5979" marB="0" anchor="ctr"/>
                </a:tc>
                <a:tc>
                  <a:txBody>
                    <a:bodyPr/>
                    <a:lstStyle/>
                    <a:p>
                      <a:pPr algn="l" fontAlgn="ctr"/>
                      <a:r>
                        <a:rPr lang="en-US" sz="600" u="none" strike="noStrike">
                          <a:effectLst/>
                        </a:rPr>
                        <a:t> </a:t>
                      </a:r>
                      <a:endParaRPr lang="en-US" sz="600" b="0" i="0" u="none" strike="noStrike">
                        <a:solidFill>
                          <a:srgbClr val="000000"/>
                        </a:solidFill>
                        <a:effectLst/>
                        <a:latin typeface="Century Gothic" panose="020B0502020202020204" pitchFamily="34" charset="0"/>
                      </a:endParaRPr>
                    </a:p>
                  </a:txBody>
                  <a:tcPr marL="5979" marR="5979" marT="5979" marB="0" anchor="ctr"/>
                </a:tc>
                <a:tc>
                  <a:txBody>
                    <a:bodyPr/>
                    <a:lstStyle/>
                    <a:p>
                      <a:pPr algn="l" fontAlgn="ctr"/>
                      <a:r>
                        <a:rPr lang="en-US" sz="600" u="none" strike="noStrike">
                          <a:effectLst/>
                        </a:rPr>
                        <a:t> </a:t>
                      </a:r>
                      <a:endParaRPr lang="en-US" sz="600" b="0" i="0" u="none" strike="noStrike">
                        <a:solidFill>
                          <a:srgbClr val="000000"/>
                        </a:solidFill>
                        <a:effectLst/>
                        <a:latin typeface="Century Gothic" panose="020B0502020202020204" pitchFamily="34" charset="0"/>
                      </a:endParaRPr>
                    </a:p>
                  </a:txBody>
                  <a:tcPr marL="5979" marR="5979" marT="5979" marB="0" anchor="ctr"/>
                </a:tc>
                <a:tc>
                  <a:txBody>
                    <a:bodyPr/>
                    <a:lstStyle/>
                    <a:p>
                      <a:pPr algn="l" fontAlgn="ctr"/>
                      <a:r>
                        <a:rPr lang="en-US" sz="600" u="none" strike="noStrike">
                          <a:effectLst/>
                        </a:rPr>
                        <a:t> </a:t>
                      </a:r>
                      <a:endParaRPr lang="en-US" sz="600" b="0" i="0" u="none" strike="noStrike">
                        <a:solidFill>
                          <a:srgbClr val="000000"/>
                        </a:solidFill>
                        <a:effectLst/>
                        <a:latin typeface="Century Gothic" panose="020B0502020202020204" pitchFamily="34" charset="0"/>
                      </a:endParaRPr>
                    </a:p>
                  </a:txBody>
                  <a:tcPr marL="5979" marR="5979" marT="5979" marB="0" anchor="ctr"/>
                </a:tc>
                <a:extLst>
                  <a:ext uri="{0D108BD9-81ED-4DB2-BD59-A6C34878D82A}">
                    <a16:rowId xmlns:a16="http://schemas.microsoft.com/office/drawing/2014/main" val="861726660"/>
                  </a:ext>
                </a:extLst>
              </a:tr>
              <a:tr h="143785">
                <a:tc>
                  <a:txBody>
                    <a:bodyPr/>
                    <a:lstStyle/>
                    <a:p>
                      <a:pPr algn="l" fontAlgn="ctr"/>
                      <a:r>
                        <a:rPr lang="en-US" sz="800" u="none" strike="noStrike">
                          <a:effectLst/>
                        </a:rPr>
                        <a:t> </a:t>
                      </a:r>
                      <a:endParaRPr lang="en-US" sz="800" b="1" i="0" u="none" strike="noStrike">
                        <a:solidFill>
                          <a:srgbClr val="000000"/>
                        </a:solidFill>
                        <a:effectLst/>
                        <a:latin typeface="Century Gothic" panose="020B0502020202020204" pitchFamily="34" charset="0"/>
                      </a:endParaRPr>
                    </a:p>
                  </a:txBody>
                  <a:tcPr marL="5979" marR="5979" marT="5979" marB="0" anchor="ctr"/>
                </a:tc>
                <a:tc>
                  <a:txBody>
                    <a:bodyPr/>
                    <a:lstStyle/>
                    <a:p>
                      <a:pPr algn="r" fontAlgn="ctr"/>
                      <a:r>
                        <a:rPr lang="en-US" sz="800" u="none" strike="noStrike">
                          <a:effectLst/>
                        </a:rPr>
                        <a:t>14</a:t>
                      </a:r>
                      <a:endParaRPr lang="en-US" sz="800" b="1" i="0" u="none" strike="noStrike">
                        <a:solidFill>
                          <a:srgbClr val="000000"/>
                        </a:solidFill>
                        <a:effectLst/>
                        <a:latin typeface="Century Gothic" panose="020B0502020202020204" pitchFamily="34" charset="0"/>
                      </a:endParaRPr>
                    </a:p>
                  </a:txBody>
                  <a:tcPr marL="5979" marR="35873" marT="5979" marB="0" anchor="ctr"/>
                </a:tc>
                <a:tc>
                  <a:txBody>
                    <a:bodyPr/>
                    <a:lstStyle/>
                    <a:p>
                      <a:pPr algn="r" fontAlgn="ctr"/>
                      <a:r>
                        <a:rPr lang="en-US" sz="800" u="none" strike="noStrike">
                          <a:effectLst/>
                        </a:rPr>
                        <a:t>15</a:t>
                      </a:r>
                      <a:endParaRPr lang="en-US" sz="800" b="1" i="0" u="none" strike="noStrike">
                        <a:solidFill>
                          <a:srgbClr val="000000"/>
                        </a:solidFill>
                        <a:effectLst/>
                        <a:latin typeface="Century Gothic" panose="020B0502020202020204" pitchFamily="34" charset="0"/>
                      </a:endParaRPr>
                    </a:p>
                  </a:txBody>
                  <a:tcPr marL="5979" marR="35873" marT="5979" marB="0" anchor="ctr"/>
                </a:tc>
                <a:tc>
                  <a:txBody>
                    <a:bodyPr/>
                    <a:lstStyle/>
                    <a:p>
                      <a:pPr algn="r" fontAlgn="ctr"/>
                      <a:r>
                        <a:rPr lang="en-US" sz="800" u="none" strike="noStrike">
                          <a:effectLst/>
                        </a:rPr>
                        <a:t>16</a:t>
                      </a:r>
                      <a:endParaRPr lang="en-US" sz="800" b="1" i="0" u="none" strike="noStrike">
                        <a:solidFill>
                          <a:srgbClr val="000000"/>
                        </a:solidFill>
                        <a:effectLst/>
                        <a:latin typeface="Century Gothic" panose="020B0502020202020204" pitchFamily="34" charset="0"/>
                      </a:endParaRPr>
                    </a:p>
                  </a:txBody>
                  <a:tcPr marL="5979" marR="35873" marT="5979" marB="0" anchor="ctr"/>
                </a:tc>
                <a:tc>
                  <a:txBody>
                    <a:bodyPr/>
                    <a:lstStyle/>
                    <a:p>
                      <a:pPr algn="r" fontAlgn="ctr"/>
                      <a:r>
                        <a:rPr lang="en-US" sz="800" u="none" strike="noStrike">
                          <a:effectLst/>
                        </a:rPr>
                        <a:t>17</a:t>
                      </a:r>
                      <a:endParaRPr lang="en-US" sz="800" b="1" i="0" u="none" strike="noStrike">
                        <a:solidFill>
                          <a:srgbClr val="000000"/>
                        </a:solidFill>
                        <a:effectLst/>
                        <a:latin typeface="Century Gothic" panose="020B0502020202020204" pitchFamily="34" charset="0"/>
                      </a:endParaRPr>
                    </a:p>
                  </a:txBody>
                  <a:tcPr marL="5979" marR="35873" marT="5979" marB="0" anchor="ctr"/>
                </a:tc>
                <a:tc>
                  <a:txBody>
                    <a:bodyPr/>
                    <a:lstStyle/>
                    <a:p>
                      <a:pPr algn="r" fontAlgn="ctr"/>
                      <a:r>
                        <a:rPr lang="en-US" sz="800" u="none" strike="noStrike">
                          <a:effectLst/>
                        </a:rPr>
                        <a:t>18</a:t>
                      </a:r>
                      <a:endParaRPr lang="en-US" sz="800" b="1" i="0" u="none" strike="noStrike">
                        <a:solidFill>
                          <a:srgbClr val="000000"/>
                        </a:solidFill>
                        <a:effectLst/>
                        <a:latin typeface="Century Gothic" panose="020B0502020202020204" pitchFamily="34" charset="0"/>
                      </a:endParaRPr>
                    </a:p>
                  </a:txBody>
                  <a:tcPr marL="5979" marR="35873" marT="5979" marB="0" anchor="ctr"/>
                </a:tc>
                <a:tc>
                  <a:txBody>
                    <a:bodyPr/>
                    <a:lstStyle/>
                    <a:p>
                      <a:pPr algn="r" fontAlgn="ctr"/>
                      <a:r>
                        <a:rPr lang="en-US" sz="800" u="none" strike="noStrike">
                          <a:effectLst/>
                        </a:rPr>
                        <a:t>19</a:t>
                      </a:r>
                      <a:endParaRPr lang="en-US" sz="800" b="1" i="0" u="none" strike="noStrike">
                        <a:solidFill>
                          <a:srgbClr val="000000"/>
                        </a:solidFill>
                        <a:effectLst/>
                        <a:latin typeface="Century Gothic" panose="020B0502020202020204" pitchFamily="34" charset="0"/>
                      </a:endParaRPr>
                    </a:p>
                  </a:txBody>
                  <a:tcPr marL="5979" marR="35873" marT="5979" marB="0" anchor="ctr"/>
                </a:tc>
                <a:tc>
                  <a:txBody>
                    <a:bodyPr/>
                    <a:lstStyle/>
                    <a:p>
                      <a:pPr algn="r" fontAlgn="ctr"/>
                      <a:r>
                        <a:rPr lang="en-US" sz="800" u="none" strike="noStrike" dirty="0">
                          <a:effectLst/>
                        </a:rPr>
                        <a:t>20</a:t>
                      </a:r>
                      <a:endParaRPr lang="en-US" sz="800" b="1" i="0" u="none" strike="noStrike" dirty="0">
                        <a:solidFill>
                          <a:srgbClr val="000000"/>
                        </a:solidFill>
                        <a:effectLst/>
                        <a:latin typeface="Century Gothic" panose="020B0502020202020204" pitchFamily="34" charset="0"/>
                      </a:endParaRPr>
                    </a:p>
                  </a:txBody>
                  <a:tcPr marL="5979" marR="35873" marT="5979" marB="0" anchor="ctr"/>
                </a:tc>
                <a:extLst>
                  <a:ext uri="{0D108BD9-81ED-4DB2-BD59-A6C34878D82A}">
                    <a16:rowId xmlns:a16="http://schemas.microsoft.com/office/drawing/2014/main" val="3973384296"/>
                  </a:ext>
                </a:extLst>
              </a:tr>
              <a:tr h="348570">
                <a:tc gridSpan="2">
                  <a:txBody>
                    <a:bodyPr/>
                    <a:lstStyle/>
                    <a:p>
                      <a:pPr algn="l" fontAlgn="ctr"/>
                      <a:r>
                        <a:rPr lang="en-US" sz="600" u="none" strike="noStrike">
                          <a:effectLst/>
                        </a:rPr>
                        <a:t> </a:t>
                      </a:r>
                      <a:endParaRPr lang="en-US" sz="600" b="0" i="0" u="none" strike="noStrike">
                        <a:solidFill>
                          <a:srgbClr val="000000"/>
                        </a:solidFill>
                        <a:effectLst/>
                        <a:latin typeface="Century Gothic" panose="020B0502020202020204" pitchFamily="34" charset="0"/>
                      </a:endParaRPr>
                    </a:p>
                  </a:txBody>
                  <a:tcPr marL="5979" marR="5979" marT="5979" marB="0" anchor="ctr"/>
                </a:tc>
                <a:tc hMerge="1">
                  <a:txBody>
                    <a:bodyPr/>
                    <a:lstStyle/>
                    <a:p>
                      <a:endParaRPr lang="en-US"/>
                    </a:p>
                  </a:txBody>
                  <a:tcPr/>
                </a:tc>
                <a:tc>
                  <a:txBody>
                    <a:bodyPr/>
                    <a:lstStyle/>
                    <a:p>
                      <a:pPr algn="l" fontAlgn="ctr"/>
                      <a:r>
                        <a:rPr lang="en-US" sz="600" u="none" strike="noStrike">
                          <a:effectLst/>
                        </a:rPr>
                        <a:t> </a:t>
                      </a:r>
                      <a:endParaRPr lang="en-US" sz="600" b="0" i="0" u="none" strike="noStrike">
                        <a:solidFill>
                          <a:srgbClr val="000000"/>
                        </a:solidFill>
                        <a:effectLst/>
                        <a:latin typeface="Century Gothic" panose="020B0502020202020204" pitchFamily="34" charset="0"/>
                      </a:endParaRPr>
                    </a:p>
                  </a:txBody>
                  <a:tcPr marL="5979" marR="5979" marT="5979" marB="0" anchor="ctr"/>
                </a:tc>
                <a:tc>
                  <a:txBody>
                    <a:bodyPr/>
                    <a:lstStyle/>
                    <a:p>
                      <a:pPr algn="l" fontAlgn="ctr"/>
                      <a:r>
                        <a:rPr lang="en-US" sz="600" u="none" strike="noStrike">
                          <a:effectLst/>
                        </a:rPr>
                        <a:t> </a:t>
                      </a:r>
                      <a:endParaRPr lang="en-US" sz="600" b="0" i="0" u="none" strike="noStrike">
                        <a:solidFill>
                          <a:srgbClr val="000000"/>
                        </a:solidFill>
                        <a:effectLst/>
                        <a:latin typeface="Century Gothic" panose="020B0502020202020204" pitchFamily="34" charset="0"/>
                      </a:endParaRPr>
                    </a:p>
                  </a:txBody>
                  <a:tcPr marL="5979" marR="5979" marT="5979" marB="0" anchor="ctr"/>
                </a:tc>
                <a:tc>
                  <a:txBody>
                    <a:bodyPr/>
                    <a:lstStyle/>
                    <a:p>
                      <a:pPr algn="l" fontAlgn="ctr"/>
                      <a:r>
                        <a:rPr lang="en-US" sz="600" u="none" strike="noStrike">
                          <a:effectLst/>
                        </a:rPr>
                        <a:t> </a:t>
                      </a:r>
                      <a:endParaRPr lang="en-US" sz="600" b="0" i="0" u="none" strike="noStrike">
                        <a:solidFill>
                          <a:srgbClr val="000000"/>
                        </a:solidFill>
                        <a:effectLst/>
                        <a:latin typeface="Century Gothic" panose="020B0502020202020204" pitchFamily="34" charset="0"/>
                      </a:endParaRPr>
                    </a:p>
                  </a:txBody>
                  <a:tcPr marL="5979" marR="5979" marT="5979" marB="0" anchor="ctr"/>
                </a:tc>
                <a:tc>
                  <a:txBody>
                    <a:bodyPr/>
                    <a:lstStyle/>
                    <a:p>
                      <a:pPr algn="l" fontAlgn="ctr"/>
                      <a:r>
                        <a:rPr lang="en-US" sz="600" u="none" strike="noStrike">
                          <a:effectLst/>
                        </a:rPr>
                        <a:t> </a:t>
                      </a:r>
                      <a:endParaRPr lang="en-US" sz="600" b="0" i="0" u="none" strike="noStrike">
                        <a:solidFill>
                          <a:srgbClr val="000000"/>
                        </a:solidFill>
                        <a:effectLst/>
                        <a:latin typeface="Century Gothic" panose="020B0502020202020204" pitchFamily="34" charset="0"/>
                      </a:endParaRPr>
                    </a:p>
                  </a:txBody>
                  <a:tcPr marL="5979" marR="5979" marT="5979" marB="0" anchor="ctr"/>
                </a:tc>
                <a:tc>
                  <a:txBody>
                    <a:bodyPr/>
                    <a:lstStyle/>
                    <a:p>
                      <a:pPr algn="l" fontAlgn="ctr"/>
                      <a:r>
                        <a:rPr lang="en-US" sz="600" u="none" strike="noStrike">
                          <a:effectLst/>
                        </a:rPr>
                        <a:t> </a:t>
                      </a:r>
                      <a:endParaRPr lang="en-US" sz="600" b="0" i="0" u="none" strike="noStrike">
                        <a:solidFill>
                          <a:srgbClr val="000000"/>
                        </a:solidFill>
                        <a:effectLst/>
                        <a:latin typeface="Century Gothic" panose="020B0502020202020204" pitchFamily="34" charset="0"/>
                      </a:endParaRPr>
                    </a:p>
                  </a:txBody>
                  <a:tcPr marL="5979" marR="5979" marT="5979" marB="0" anchor="ctr"/>
                </a:tc>
                <a:tc>
                  <a:txBody>
                    <a:bodyPr/>
                    <a:lstStyle/>
                    <a:p>
                      <a:pPr algn="l" fontAlgn="ctr"/>
                      <a:r>
                        <a:rPr lang="en-US" sz="600" u="none" strike="noStrike">
                          <a:effectLst/>
                        </a:rPr>
                        <a:t> </a:t>
                      </a:r>
                      <a:endParaRPr lang="en-US" sz="600" b="0" i="0" u="none" strike="noStrike">
                        <a:solidFill>
                          <a:srgbClr val="000000"/>
                        </a:solidFill>
                        <a:effectLst/>
                        <a:latin typeface="Century Gothic" panose="020B0502020202020204" pitchFamily="34" charset="0"/>
                      </a:endParaRPr>
                    </a:p>
                  </a:txBody>
                  <a:tcPr marL="5979" marR="5979" marT="5979" marB="0" anchor="ctr"/>
                </a:tc>
                <a:extLst>
                  <a:ext uri="{0D108BD9-81ED-4DB2-BD59-A6C34878D82A}">
                    <a16:rowId xmlns:a16="http://schemas.microsoft.com/office/drawing/2014/main" val="905177955"/>
                  </a:ext>
                </a:extLst>
              </a:tr>
              <a:tr h="348570">
                <a:tc gridSpan="2">
                  <a:txBody>
                    <a:bodyPr/>
                    <a:lstStyle/>
                    <a:p>
                      <a:pPr algn="l" fontAlgn="ctr"/>
                      <a:r>
                        <a:rPr lang="en-US" sz="600" u="none" strike="noStrike">
                          <a:effectLst/>
                        </a:rPr>
                        <a:t> </a:t>
                      </a:r>
                      <a:endParaRPr lang="en-US" sz="600" b="0" i="0" u="none" strike="noStrike">
                        <a:solidFill>
                          <a:srgbClr val="000000"/>
                        </a:solidFill>
                        <a:effectLst/>
                        <a:latin typeface="Century Gothic" panose="020B0502020202020204" pitchFamily="34" charset="0"/>
                      </a:endParaRPr>
                    </a:p>
                  </a:txBody>
                  <a:tcPr marL="5979" marR="5979" marT="5979" marB="0" anchor="ctr"/>
                </a:tc>
                <a:tc hMerge="1">
                  <a:txBody>
                    <a:bodyPr/>
                    <a:lstStyle/>
                    <a:p>
                      <a:endParaRPr lang="en-US"/>
                    </a:p>
                  </a:txBody>
                  <a:tcPr/>
                </a:tc>
                <a:tc>
                  <a:txBody>
                    <a:bodyPr/>
                    <a:lstStyle/>
                    <a:p>
                      <a:pPr algn="l" fontAlgn="ctr"/>
                      <a:r>
                        <a:rPr lang="en-US" sz="600" u="none" strike="noStrike">
                          <a:effectLst/>
                        </a:rPr>
                        <a:t> </a:t>
                      </a:r>
                      <a:endParaRPr lang="en-US" sz="600" b="0" i="0" u="none" strike="noStrike">
                        <a:solidFill>
                          <a:srgbClr val="000000"/>
                        </a:solidFill>
                        <a:effectLst/>
                        <a:latin typeface="Century Gothic" panose="020B0502020202020204" pitchFamily="34" charset="0"/>
                      </a:endParaRPr>
                    </a:p>
                  </a:txBody>
                  <a:tcPr marL="5979" marR="5979" marT="5979" marB="0" anchor="ctr"/>
                </a:tc>
                <a:tc>
                  <a:txBody>
                    <a:bodyPr/>
                    <a:lstStyle/>
                    <a:p>
                      <a:pPr algn="l" fontAlgn="ctr"/>
                      <a:r>
                        <a:rPr lang="en-US" sz="600" u="none" strike="noStrike">
                          <a:effectLst/>
                        </a:rPr>
                        <a:t> </a:t>
                      </a:r>
                      <a:endParaRPr lang="en-US" sz="600" b="0" i="0" u="none" strike="noStrike">
                        <a:solidFill>
                          <a:srgbClr val="000000"/>
                        </a:solidFill>
                        <a:effectLst/>
                        <a:latin typeface="Century Gothic" panose="020B0502020202020204" pitchFamily="34" charset="0"/>
                      </a:endParaRPr>
                    </a:p>
                  </a:txBody>
                  <a:tcPr marL="5979" marR="5979" marT="5979" marB="0" anchor="ctr"/>
                </a:tc>
                <a:tc>
                  <a:txBody>
                    <a:bodyPr/>
                    <a:lstStyle/>
                    <a:p>
                      <a:pPr algn="l" fontAlgn="ctr"/>
                      <a:r>
                        <a:rPr lang="en-US" sz="600" u="none" strike="noStrike">
                          <a:effectLst/>
                        </a:rPr>
                        <a:t> </a:t>
                      </a:r>
                      <a:endParaRPr lang="en-US" sz="600" b="0" i="0" u="none" strike="noStrike">
                        <a:solidFill>
                          <a:srgbClr val="000000"/>
                        </a:solidFill>
                        <a:effectLst/>
                        <a:latin typeface="Century Gothic" panose="020B0502020202020204" pitchFamily="34" charset="0"/>
                      </a:endParaRPr>
                    </a:p>
                  </a:txBody>
                  <a:tcPr marL="5979" marR="5979" marT="5979" marB="0" anchor="ctr"/>
                </a:tc>
                <a:tc>
                  <a:txBody>
                    <a:bodyPr/>
                    <a:lstStyle/>
                    <a:p>
                      <a:pPr algn="l" fontAlgn="ctr"/>
                      <a:r>
                        <a:rPr lang="en-US" sz="600" u="none" strike="noStrike" dirty="0">
                          <a:effectLst/>
                        </a:rPr>
                        <a:t> </a:t>
                      </a:r>
                      <a:endParaRPr lang="en-US" sz="600" b="0" i="0" u="none" strike="noStrike" dirty="0">
                        <a:solidFill>
                          <a:srgbClr val="000000"/>
                        </a:solidFill>
                        <a:effectLst/>
                        <a:latin typeface="Century Gothic" panose="020B0502020202020204" pitchFamily="34" charset="0"/>
                      </a:endParaRPr>
                    </a:p>
                  </a:txBody>
                  <a:tcPr marL="5979" marR="5979" marT="5979" marB="0" anchor="ctr"/>
                </a:tc>
                <a:tc>
                  <a:txBody>
                    <a:bodyPr/>
                    <a:lstStyle/>
                    <a:p>
                      <a:pPr algn="l" fontAlgn="ctr"/>
                      <a:r>
                        <a:rPr lang="en-US" sz="600" u="none" strike="noStrike">
                          <a:effectLst/>
                        </a:rPr>
                        <a:t> </a:t>
                      </a:r>
                      <a:endParaRPr lang="en-US" sz="600" b="0" i="0" u="none" strike="noStrike">
                        <a:solidFill>
                          <a:srgbClr val="000000"/>
                        </a:solidFill>
                        <a:effectLst/>
                        <a:latin typeface="Century Gothic" panose="020B0502020202020204" pitchFamily="34" charset="0"/>
                      </a:endParaRPr>
                    </a:p>
                  </a:txBody>
                  <a:tcPr marL="5979" marR="5979" marT="5979" marB="0" anchor="ctr"/>
                </a:tc>
                <a:tc>
                  <a:txBody>
                    <a:bodyPr/>
                    <a:lstStyle/>
                    <a:p>
                      <a:pPr algn="l" fontAlgn="ctr"/>
                      <a:r>
                        <a:rPr lang="en-US" sz="600" u="none" strike="noStrike">
                          <a:effectLst/>
                        </a:rPr>
                        <a:t> </a:t>
                      </a:r>
                      <a:endParaRPr lang="en-US" sz="600" b="0" i="0" u="none" strike="noStrike">
                        <a:solidFill>
                          <a:srgbClr val="000000"/>
                        </a:solidFill>
                        <a:effectLst/>
                        <a:latin typeface="Century Gothic" panose="020B0502020202020204" pitchFamily="34" charset="0"/>
                      </a:endParaRPr>
                    </a:p>
                  </a:txBody>
                  <a:tcPr marL="5979" marR="5979" marT="5979" marB="0" anchor="ctr"/>
                </a:tc>
                <a:extLst>
                  <a:ext uri="{0D108BD9-81ED-4DB2-BD59-A6C34878D82A}">
                    <a16:rowId xmlns:a16="http://schemas.microsoft.com/office/drawing/2014/main" val="2843066266"/>
                  </a:ext>
                </a:extLst>
              </a:tr>
              <a:tr h="143785">
                <a:tc>
                  <a:txBody>
                    <a:bodyPr/>
                    <a:lstStyle/>
                    <a:p>
                      <a:pPr algn="l" fontAlgn="ctr"/>
                      <a:r>
                        <a:rPr lang="en-US" sz="800" u="none" strike="noStrike">
                          <a:effectLst/>
                        </a:rPr>
                        <a:t> </a:t>
                      </a:r>
                      <a:endParaRPr lang="en-US" sz="800" b="1" i="0" u="none" strike="noStrike">
                        <a:solidFill>
                          <a:srgbClr val="000000"/>
                        </a:solidFill>
                        <a:effectLst/>
                        <a:latin typeface="Century Gothic" panose="020B0502020202020204" pitchFamily="34" charset="0"/>
                      </a:endParaRPr>
                    </a:p>
                  </a:txBody>
                  <a:tcPr marL="5979" marR="5979" marT="5979" marB="0" anchor="ctr"/>
                </a:tc>
                <a:tc>
                  <a:txBody>
                    <a:bodyPr/>
                    <a:lstStyle/>
                    <a:p>
                      <a:pPr algn="r" fontAlgn="ctr"/>
                      <a:r>
                        <a:rPr lang="en-US" sz="800" u="none" strike="noStrike">
                          <a:effectLst/>
                        </a:rPr>
                        <a:t>21</a:t>
                      </a:r>
                      <a:endParaRPr lang="en-US" sz="800" b="1" i="0" u="none" strike="noStrike">
                        <a:solidFill>
                          <a:srgbClr val="000000"/>
                        </a:solidFill>
                        <a:effectLst/>
                        <a:latin typeface="Century Gothic" panose="020B0502020202020204" pitchFamily="34" charset="0"/>
                      </a:endParaRPr>
                    </a:p>
                  </a:txBody>
                  <a:tcPr marL="5979" marR="35873" marT="5979" marB="0" anchor="ctr"/>
                </a:tc>
                <a:tc>
                  <a:txBody>
                    <a:bodyPr/>
                    <a:lstStyle/>
                    <a:p>
                      <a:pPr algn="r" fontAlgn="ctr"/>
                      <a:r>
                        <a:rPr lang="en-US" sz="800" u="none" strike="noStrike">
                          <a:effectLst/>
                        </a:rPr>
                        <a:t>22</a:t>
                      </a:r>
                      <a:endParaRPr lang="en-US" sz="800" b="1" i="0" u="none" strike="noStrike">
                        <a:solidFill>
                          <a:srgbClr val="000000"/>
                        </a:solidFill>
                        <a:effectLst/>
                        <a:latin typeface="Century Gothic" panose="020B0502020202020204" pitchFamily="34" charset="0"/>
                      </a:endParaRPr>
                    </a:p>
                  </a:txBody>
                  <a:tcPr marL="5979" marR="35873" marT="5979" marB="0" anchor="ctr"/>
                </a:tc>
                <a:tc>
                  <a:txBody>
                    <a:bodyPr/>
                    <a:lstStyle/>
                    <a:p>
                      <a:pPr algn="r" fontAlgn="ctr"/>
                      <a:r>
                        <a:rPr lang="en-US" sz="800" u="none" strike="noStrike">
                          <a:effectLst/>
                        </a:rPr>
                        <a:t>23</a:t>
                      </a:r>
                      <a:endParaRPr lang="en-US" sz="800" b="1" i="0" u="none" strike="noStrike">
                        <a:solidFill>
                          <a:srgbClr val="000000"/>
                        </a:solidFill>
                        <a:effectLst/>
                        <a:latin typeface="Century Gothic" panose="020B0502020202020204" pitchFamily="34" charset="0"/>
                      </a:endParaRPr>
                    </a:p>
                  </a:txBody>
                  <a:tcPr marL="5979" marR="35873" marT="5979" marB="0" anchor="ctr"/>
                </a:tc>
                <a:tc>
                  <a:txBody>
                    <a:bodyPr/>
                    <a:lstStyle/>
                    <a:p>
                      <a:pPr algn="r" fontAlgn="ctr"/>
                      <a:r>
                        <a:rPr lang="en-US" sz="800" u="none" strike="noStrike">
                          <a:effectLst/>
                        </a:rPr>
                        <a:t>24</a:t>
                      </a:r>
                      <a:endParaRPr lang="en-US" sz="800" b="1" i="0" u="none" strike="noStrike">
                        <a:solidFill>
                          <a:srgbClr val="000000"/>
                        </a:solidFill>
                        <a:effectLst/>
                        <a:latin typeface="Century Gothic" panose="020B0502020202020204" pitchFamily="34" charset="0"/>
                      </a:endParaRPr>
                    </a:p>
                  </a:txBody>
                  <a:tcPr marL="5979" marR="35873" marT="5979" marB="0" anchor="ctr"/>
                </a:tc>
                <a:tc>
                  <a:txBody>
                    <a:bodyPr/>
                    <a:lstStyle/>
                    <a:p>
                      <a:pPr algn="r" fontAlgn="ctr"/>
                      <a:r>
                        <a:rPr lang="en-US" sz="800" u="none" strike="noStrike">
                          <a:effectLst/>
                        </a:rPr>
                        <a:t>25</a:t>
                      </a:r>
                      <a:endParaRPr lang="en-US" sz="800" b="1" i="0" u="none" strike="noStrike">
                        <a:solidFill>
                          <a:srgbClr val="000000"/>
                        </a:solidFill>
                        <a:effectLst/>
                        <a:latin typeface="Century Gothic" panose="020B0502020202020204" pitchFamily="34" charset="0"/>
                      </a:endParaRPr>
                    </a:p>
                  </a:txBody>
                  <a:tcPr marL="5979" marR="35873" marT="5979" marB="0" anchor="ctr"/>
                </a:tc>
                <a:tc>
                  <a:txBody>
                    <a:bodyPr/>
                    <a:lstStyle/>
                    <a:p>
                      <a:pPr algn="r" fontAlgn="ctr"/>
                      <a:r>
                        <a:rPr lang="en-US" sz="800" u="none" strike="noStrike">
                          <a:effectLst/>
                        </a:rPr>
                        <a:t>26</a:t>
                      </a:r>
                      <a:endParaRPr lang="en-US" sz="800" b="1" i="0" u="none" strike="noStrike">
                        <a:solidFill>
                          <a:srgbClr val="000000"/>
                        </a:solidFill>
                        <a:effectLst/>
                        <a:latin typeface="Century Gothic" panose="020B0502020202020204" pitchFamily="34" charset="0"/>
                      </a:endParaRPr>
                    </a:p>
                  </a:txBody>
                  <a:tcPr marL="5979" marR="35873" marT="5979" marB="0" anchor="ctr"/>
                </a:tc>
                <a:tc>
                  <a:txBody>
                    <a:bodyPr/>
                    <a:lstStyle/>
                    <a:p>
                      <a:pPr algn="r" fontAlgn="ctr"/>
                      <a:r>
                        <a:rPr lang="en-US" sz="800" u="none" strike="noStrike">
                          <a:effectLst/>
                        </a:rPr>
                        <a:t>27</a:t>
                      </a:r>
                      <a:endParaRPr lang="en-US" sz="800" b="1" i="0" u="none" strike="noStrike">
                        <a:solidFill>
                          <a:srgbClr val="000000"/>
                        </a:solidFill>
                        <a:effectLst/>
                        <a:latin typeface="Century Gothic" panose="020B0502020202020204" pitchFamily="34" charset="0"/>
                      </a:endParaRPr>
                    </a:p>
                  </a:txBody>
                  <a:tcPr marL="5979" marR="35873" marT="5979" marB="0" anchor="ctr"/>
                </a:tc>
                <a:extLst>
                  <a:ext uri="{0D108BD9-81ED-4DB2-BD59-A6C34878D82A}">
                    <a16:rowId xmlns:a16="http://schemas.microsoft.com/office/drawing/2014/main" val="3304297407"/>
                  </a:ext>
                </a:extLst>
              </a:tr>
              <a:tr h="348570">
                <a:tc gridSpan="2">
                  <a:txBody>
                    <a:bodyPr/>
                    <a:lstStyle/>
                    <a:p>
                      <a:pPr algn="l" fontAlgn="ctr"/>
                      <a:r>
                        <a:rPr lang="en-US" sz="600" u="none" strike="noStrike">
                          <a:effectLst/>
                        </a:rPr>
                        <a:t> </a:t>
                      </a:r>
                      <a:endParaRPr lang="en-US" sz="600" b="0" i="0" u="none" strike="noStrike">
                        <a:solidFill>
                          <a:srgbClr val="000000"/>
                        </a:solidFill>
                        <a:effectLst/>
                        <a:latin typeface="Century Gothic" panose="020B0502020202020204" pitchFamily="34" charset="0"/>
                      </a:endParaRPr>
                    </a:p>
                  </a:txBody>
                  <a:tcPr marL="5979" marR="5979" marT="5979" marB="0" anchor="ctr"/>
                </a:tc>
                <a:tc hMerge="1">
                  <a:txBody>
                    <a:bodyPr/>
                    <a:lstStyle/>
                    <a:p>
                      <a:endParaRPr lang="en-US"/>
                    </a:p>
                  </a:txBody>
                  <a:tcPr/>
                </a:tc>
                <a:tc>
                  <a:txBody>
                    <a:bodyPr/>
                    <a:lstStyle/>
                    <a:p>
                      <a:pPr algn="l" fontAlgn="ctr"/>
                      <a:r>
                        <a:rPr lang="en-US" sz="600" u="none" strike="noStrike">
                          <a:effectLst/>
                        </a:rPr>
                        <a:t> </a:t>
                      </a:r>
                      <a:endParaRPr lang="en-US" sz="600" b="0" i="0" u="none" strike="noStrike">
                        <a:solidFill>
                          <a:srgbClr val="000000"/>
                        </a:solidFill>
                        <a:effectLst/>
                        <a:latin typeface="Century Gothic" panose="020B0502020202020204" pitchFamily="34" charset="0"/>
                      </a:endParaRPr>
                    </a:p>
                  </a:txBody>
                  <a:tcPr marL="5979" marR="5979" marT="5979" marB="0" anchor="ctr"/>
                </a:tc>
                <a:tc>
                  <a:txBody>
                    <a:bodyPr/>
                    <a:lstStyle/>
                    <a:p>
                      <a:pPr algn="l" fontAlgn="ctr"/>
                      <a:r>
                        <a:rPr lang="en-US" sz="800" b="1" u="none" strike="noStrike" dirty="0">
                          <a:solidFill>
                            <a:srgbClr val="FF0000"/>
                          </a:solidFill>
                          <a:effectLst/>
                        </a:rPr>
                        <a:t>GREGORY ERICKSON </a:t>
                      </a:r>
                      <a:endParaRPr lang="en-US" sz="800" b="1" i="0" u="none" strike="noStrike" dirty="0">
                        <a:solidFill>
                          <a:srgbClr val="FF0000"/>
                        </a:solidFill>
                        <a:effectLst/>
                        <a:latin typeface="Century Gothic" panose="020B0502020202020204" pitchFamily="34" charset="0"/>
                      </a:endParaRPr>
                    </a:p>
                  </a:txBody>
                  <a:tcPr marL="5979" marR="5979" marT="5979" marB="0" anchor="ctr"/>
                </a:tc>
                <a:tc>
                  <a:txBody>
                    <a:bodyPr/>
                    <a:lstStyle/>
                    <a:p>
                      <a:pPr algn="l" fontAlgn="ctr"/>
                      <a:r>
                        <a:rPr lang="en-US" sz="600" u="none" strike="noStrike">
                          <a:effectLst/>
                        </a:rPr>
                        <a:t> </a:t>
                      </a:r>
                      <a:endParaRPr lang="en-US" sz="600" b="0" i="0" u="none" strike="noStrike">
                        <a:solidFill>
                          <a:srgbClr val="000000"/>
                        </a:solidFill>
                        <a:effectLst/>
                        <a:latin typeface="Century Gothic" panose="020B0502020202020204" pitchFamily="34" charset="0"/>
                      </a:endParaRPr>
                    </a:p>
                  </a:txBody>
                  <a:tcPr marL="5979" marR="5979" marT="5979" marB="0" anchor="ctr"/>
                </a:tc>
                <a:tc>
                  <a:txBody>
                    <a:bodyPr/>
                    <a:lstStyle/>
                    <a:p>
                      <a:pPr algn="l" fontAlgn="ctr"/>
                      <a:r>
                        <a:rPr lang="en-US" sz="600" u="none" strike="noStrike">
                          <a:effectLst/>
                        </a:rPr>
                        <a:t> </a:t>
                      </a:r>
                      <a:endParaRPr lang="en-US" sz="600" b="0" i="0" u="none" strike="noStrike">
                        <a:solidFill>
                          <a:srgbClr val="000000"/>
                        </a:solidFill>
                        <a:effectLst/>
                        <a:latin typeface="Century Gothic" panose="020B0502020202020204" pitchFamily="34" charset="0"/>
                      </a:endParaRPr>
                    </a:p>
                  </a:txBody>
                  <a:tcPr marL="5979" marR="5979" marT="5979" marB="0" anchor="ctr"/>
                </a:tc>
                <a:tc>
                  <a:txBody>
                    <a:bodyPr/>
                    <a:lstStyle/>
                    <a:p>
                      <a:pPr algn="l" fontAlgn="ctr"/>
                      <a:r>
                        <a:rPr lang="en-US" sz="600" u="none" strike="noStrike">
                          <a:effectLst/>
                        </a:rPr>
                        <a:t> </a:t>
                      </a:r>
                      <a:endParaRPr lang="en-US" sz="600" b="0" i="0" u="none" strike="noStrike">
                        <a:solidFill>
                          <a:srgbClr val="000000"/>
                        </a:solidFill>
                        <a:effectLst/>
                        <a:latin typeface="Century Gothic" panose="020B0502020202020204" pitchFamily="34" charset="0"/>
                      </a:endParaRPr>
                    </a:p>
                  </a:txBody>
                  <a:tcPr marL="5979" marR="5979" marT="5979" marB="0" anchor="ctr"/>
                </a:tc>
                <a:tc>
                  <a:txBody>
                    <a:bodyPr/>
                    <a:lstStyle/>
                    <a:p>
                      <a:pPr algn="l" fontAlgn="ctr"/>
                      <a:r>
                        <a:rPr lang="en-US" sz="600" u="none" strike="noStrike">
                          <a:effectLst/>
                        </a:rPr>
                        <a:t> </a:t>
                      </a:r>
                      <a:endParaRPr lang="en-US" sz="600" b="0" i="0" u="none" strike="noStrike">
                        <a:solidFill>
                          <a:srgbClr val="000000"/>
                        </a:solidFill>
                        <a:effectLst/>
                        <a:latin typeface="Century Gothic" panose="020B0502020202020204" pitchFamily="34" charset="0"/>
                      </a:endParaRPr>
                    </a:p>
                  </a:txBody>
                  <a:tcPr marL="5979" marR="5979" marT="5979" marB="0" anchor="ctr"/>
                </a:tc>
                <a:extLst>
                  <a:ext uri="{0D108BD9-81ED-4DB2-BD59-A6C34878D82A}">
                    <a16:rowId xmlns:a16="http://schemas.microsoft.com/office/drawing/2014/main" val="1302414956"/>
                  </a:ext>
                </a:extLst>
              </a:tr>
              <a:tr h="348570">
                <a:tc gridSpan="2">
                  <a:txBody>
                    <a:bodyPr/>
                    <a:lstStyle/>
                    <a:p>
                      <a:pPr algn="l" fontAlgn="ctr"/>
                      <a:r>
                        <a:rPr lang="en-US" sz="600" u="none" strike="noStrike">
                          <a:effectLst/>
                        </a:rPr>
                        <a:t> </a:t>
                      </a:r>
                      <a:endParaRPr lang="en-US" sz="600" b="0" i="0" u="none" strike="noStrike">
                        <a:solidFill>
                          <a:srgbClr val="000000"/>
                        </a:solidFill>
                        <a:effectLst/>
                        <a:latin typeface="Century Gothic" panose="020B0502020202020204" pitchFamily="34" charset="0"/>
                      </a:endParaRPr>
                    </a:p>
                  </a:txBody>
                  <a:tcPr marL="5979" marR="5979" marT="5979" marB="0" anchor="ctr"/>
                </a:tc>
                <a:tc hMerge="1">
                  <a:txBody>
                    <a:bodyPr/>
                    <a:lstStyle/>
                    <a:p>
                      <a:endParaRPr lang="en-US"/>
                    </a:p>
                  </a:txBody>
                  <a:tcPr/>
                </a:tc>
                <a:tc>
                  <a:txBody>
                    <a:bodyPr/>
                    <a:lstStyle/>
                    <a:p>
                      <a:pPr algn="l" fontAlgn="ctr"/>
                      <a:r>
                        <a:rPr lang="en-US" sz="600" u="none" strike="noStrike">
                          <a:effectLst/>
                        </a:rPr>
                        <a:t> </a:t>
                      </a:r>
                      <a:endParaRPr lang="en-US" sz="600" b="0" i="0" u="none" strike="noStrike">
                        <a:solidFill>
                          <a:srgbClr val="000000"/>
                        </a:solidFill>
                        <a:effectLst/>
                        <a:latin typeface="Century Gothic" panose="020B0502020202020204" pitchFamily="34" charset="0"/>
                      </a:endParaRPr>
                    </a:p>
                  </a:txBody>
                  <a:tcPr marL="5979" marR="5979" marT="5979" marB="0" anchor="ctr"/>
                </a:tc>
                <a:tc>
                  <a:txBody>
                    <a:bodyPr/>
                    <a:lstStyle/>
                    <a:p>
                      <a:pPr algn="l" fontAlgn="ctr"/>
                      <a:r>
                        <a:rPr lang="en-US" sz="600" u="none" strike="noStrike">
                          <a:effectLst/>
                        </a:rPr>
                        <a:t> </a:t>
                      </a:r>
                      <a:endParaRPr lang="en-US" sz="600" b="0" i="0" u="none" strike="noStrike">
                        <a:solidFill>
                          <a:srgbClr val="000000"/>
                        </a:solidFill>
                        <a:effectLst/>
                        <a:latin typeface="Century Gothic" panose="020B0502020202020204" pitchFamily="34" charset="0"/>
                      </a:endParaRPr>
                    </a:p>
                  </a:txBody>
                  <a:tcPr marL="5979" marR="5979" marT="5979" marB="0" anchor="ctr"/>
                </a:tc>
                <a:tc>
                  <a:txBody>
                    <a:bodyPr/>
                    <a:lstStyle/>
                    <a:p>
                      <a:pPr algn="l" fontAlgn="ctr"/>
                      <a:r>
                        <a:rPr lang="en-US" sz="600" u="none" strike="noStrike">
                          <a:effectLst/>
                        </a:rPr>
                        <a:t> </a:t>
                      </a:r>
                      <a:endParaRPr lang="en-US" sz="600" b="0" i="0" u="none" strike="noStrike">
                        <a:solidFill>
                          <a:srgbClr val="000000"/>
                        </a:solidFill>
                        <a:effectLst/>
                        <a:latin typeface="Century Gothic" panose="020B0502020202020204" pitchFamily="34" charset="0"/>
                      </a:endParaRPr>
                    </a:p>
                  </a:txBody>
                  <a:tcPr marL="5979" marR="5979" marT="5979" marB="0" anchor="ctr"/>
                </a:tc>
                <a:tc>
                  <a:txBody>
                    <a:bodyPr/>
                    <a:lstStyle/>
                    <a:p>
                      <a:pPr algn="l" fontAlgn="ctr"/>
                      <a:r>
                        <a:rPr lang="en-US" sz="600" u="none" strike="noStrike">
                          <a:effectLst/>
                        </a:rPr>
                        <a:t> </a:t>
                      </a:r>
                      <a:endParaRPr lang="en-US" sz="600" b="0" i="0" u="none" strike="noStrike">
                        <a:solidFill>
                          <a:srgbClr val="000000"/>
                        </a:solidFill>
                        <a:effectLst/>
                        <a:latin typeface="Century Gothic" panose="020B0502020202020204" pitchFamily="34" charset="0"/>
                      </a:endParaRPr>
                    </a:p>
                  </a:txBody>
                  <a:tcPr marL="5979" marR="5979" marT="5979" marB="0" anchor="ctr"/>
                </a:tc>
                <a:tc>
                  <a:txBody>
                    <a:bodyPr/>
                    <a:lstStyle/>
                    <a:p>
                      <a:pPr algn="l" fontAlgn="ctr"/>
                      <a:r>
                        <a:rPr lang="en-US" sz="600" u="none" strike="noStrike">
                          <a:effectLst/>
                        </a:rPr>
                        <a:t> </a:t>
                      </a:r>
                      <a:endParaRPr lang="en-US" sz="600" b="0" i="0" u="none" strike="noStrike">
                        <a:solidFill>
                          <a:srgbClr val="000000"/>
                        </a:solidFill>
                        <a:effectLst/>
                        <a:latin typeface="Century Gothic" panose="020B0502020202020204" pitchFamily="34" charset="0"/>
                      </a:endParaRPr>
                    </a:p>
                  </a:txBody>
                  <a:tcPr marL="5979" marR="5979" marT="5979" marB="0" anchor="ctr"/>
                </a:tc>
                <a:tc>
                  <a:txBody>
                    <a:bodyPr/>
                    <a:lstStyle/>
                    <a:p>
                      <a:pPr algn="l" fontAlgn="ctr"/>
                      <a:r>
                        <a:rPr lang="en-US" sz="600" u="none" strike="noStrike">
                          <a:effectLst/>
                        </a:rPr>
                        <a:t> </a:t>
                      </a:r>
                      <a:endParaRPr lang="en-US" sz="600" b="0" i="0" u="none" strike="noStrike">
                        <a:solidFill>
                          <a:srgbClr val="000000"/>
                        </a:solidFill>
                        <a:effectLst/>
                        <a:latin typeface="Century Gothic" panose="020B0502020202020204" pitchFamily="34" charset="0"/>
                      </a:endParaRPr>
                    </a:p>
                  </a:txBody>
                  <a:tcPr marL="5979" marR="5979" marT="5979" marB="0" anchor="ctr"/>
                </a:tc>
                <a:extLst>
                  <a:ext uri="{0D108BD9-81ED-4DB2-BD59-A6C34878D82A}">
                    <a16:rowId xmlns:a16="http://schemas.microsoft.com/office/drawing/2014/main" val="1923543575"/>
                  </a:ext>
                </a:extLst>
              </a:tr>
              <a:tr h="143785">
                <a:tc>
                  <a:txBody>
                    <a:bodyPr/>
                    <a:lstStyle/>
                    <a:p>
                      <a:pPr algn="l" fontAlgn="ctr"/>
                      <a:r>
                        <a:rPr lang="en-US" sz="800" u="none" strike="noStrike">
                          <a:effectLst/>
                        </a:rPr>
                        <a:t> </a:t>
                      </a:r>
                      <a:endParaRPr lang="en-US" sz="800" b="1" i="0" u="none" strike="noStrike">
                        <a:solidFill>
                          <a:srgbClr val="000000"/>
                        </a:solidFill>
                        <a:effectLst/>
                        <a:latin typeface="Century Gothic" panose="020B0502020202020204" pitchFamily="34" charset="0"/>
                      </a:endParaRPr>
                    </a:p>
                  </a:txBody>
                  <a:tcPr marL="5979" marR="5979" marT="5979" marB="0" anchor="ctr"/>
                </a:tc>
                <a:tc>
                  <a:txBody>
                    <a:bodyPr/>
                    <a:lstStyle/>
                    <a:p>
                      <a:pPr algn="r" fontAlgn="ctr"/>
                      <a:r>
                        <a:rPr lang="en-US" sz="800" u="none" strike="noStrike">
                          <a:effectLst/>
                        </a:rPr>
                        <a:t>28</a:t>
                      </a:r>
                      <a:endParaRPr lang="en-US" sz="800" b="1" i="0" u="none" strike="noStrike">
                        <a:solidFill>
                          <a:srgbClr val="000000"/>
                        </a:solidFill>
                        <a:effectLst/>
                        <a:latin typeface="Century Gothic" panose="020B0502020202020204" pitchFamily="34" charset="0"/>
                      </a:endParaRPr>
                    </a:p>
                  </a:txBody>
                  <a:tcPr marL="5979" marR="35873" marT="5979" marB="0" anchor="ctr"/>
                </a:tc>
                <a:tc>
                  <a:txBody>
                    <a:bodyPr/>
                    <a:lstStyle/>
                    <a:p>
                      <a:pPr algn="r" fontAlgn="ctr"/>
                      <a:r>
                        <a:rPr lang="en-US" sz="800" u="none" strike="noStrike">
                          <a:effectLst/>
                        </a:rPr>
                        <a:t>29</a:t>
                      </a:r>
                      <a:endParaRPr lang="en-US" sz="800" b="1" i="0" u="none" strike="noStrike">
                        <a:solidFill>
                          <a:srgbClr val="000000"/>
                        </a:solidFill>
                        <a:effectLst/>
                        <a:latin typeface="Century Gothic" panose="020B0502020202020204" pitchFamily="34" charset="0"/>
                      </a:endParaRPr>
                    </a:p>
                  </a:txBody>
                  <a:tcPr marL="5979" marR="35873" marT="5979" marB="0" anchor="ctr"/>
                </a:tc>
                <a:tc>
                  <a:txBody>
                    <a:bodyPr/>
                    <a:lstStyle/>
                    <a:p>
                      <a:pPr algn="r" fontAlgn="ctr"/>
                      <a:r>
                        <a:rPr lang="en-US" sz="800" u="none" strike="noStrike">
                          <a:effectLst/>
                        </a:rPr>
                        <a:t>30</a:t>
                      </a:r>
                      <a:endParaRPr lang="en-US" sz="800" b="1" i="0" u="none" strike="noStrike">
                        <a:solidFill>
                          <a:srgbClr val="000000"/>
                        </a:solidFill>
                        <a:effectLst/>
                        <a:latin typeface="Century Gothic" panose="020B0502020202020204" pitchFamily="34" charset="0"/>
                      </a:endParaRPr>
                    </a:p>
                  </a:txBody>
                  <a:tcPr marL="5979" marR="35873" marT="5979" marB="0" anchor="ctr"/>
                </a:tc>
                <a:tc>
                  <a:txBody>
                    <a:bodyPr/>
                    <a:lstStyle/>
                    <a:p>
                      <a:pPr algn="r" fontAlgn="ctr"/>
                      <a:r>
                        <a:rPr lang="en-US" sz="800" u="none" strike="noStrike">
                          <a:effectLst/>
                        </a:rPr>
                        <a:t>31</a:t>
                      </a:r>
                      <a:endParaRPr lang="en-US" sz="800" b="1" i="0" u="none" strike="noStrike">
                        <a:solidFill>
                          <a:srgbClr val="000000"/>
                        </a:solidFill>
                        <a:effectLst/>
                        <a:latin typeface="Century Gothic" panose="020B0502020202020204" pitchFamily="34" charset="0"/>
                      </a:endParaRPr>
                    </a:p>
                  </a:txBody>
                  <a:tcPr marL="5979" marR="35873" marT="5979" marB="0" anchor="ctr"/>
                </a:tc>
                <a:tc>
                  <a:txBody>
                    <a:bodyPr/>
                    <a:lstStyle/>
                    <a:p>
                      <a:pPr algn="r" fontAlgn="ctr"/>
                      <a:r>
                        <a:rPr lang="en-US" sz="800" u="none" strike="noStrike">
                          <a:effectLst/>
                        </a:rPr>
                        <a:t>1</a:t>
                      </a:r>
                      <a:endParaRPr lang="en-US" sz="800" b="1" i="0" u="none" strike="noStrike">
                        <a:solidFill>
                          <a:srgbClr val="666666"/>
                        </a:solidFill>
                        <a:effectLst/>
                        <a:latin typeface="Century Gothic" panose="020B0502020202020204" pitchFamily="34" charset="0"/>
                      </a:endParaRPr>
                    </a:p>
                  </a:txBody>
                  <a:tcPr marL="5979" marR="35873" marT="5979" marB="0" anchor="ctr"/>
                </a:tc>
                <a:tc>
                  <a:txBody>
                    <a:bodyPr/>
                    <a:lstStyle/>
                    <a:p>
                      <a:pPr algn="r" fontAlgn="ctr"/>
                      <a:r>
                        <a:rPr lang="en-US" sz="800" u="none" strike="noStrike">
                          <a:effectLst/>
                        </a:rPr>
                        <a:t>2</a:t>
                      </a:r>
                      <a:endParaRPr lang="en-US" sz="800" b="1" i="0" u="none" strike="noStrike">
                        <a:solidFill>
                          <a:srgbClr val="666666"/>
                        </a:solidFill>
                        <a:effectLst/>
                        <a:latin typeface="Century Gothic" panose="020B0502020202020204" pitchFamily="34" charset="0"/>
                      </a:endParaRPr>
                    </a:p>
                  </a:txBody>
                  <a:tcPr marL="5979" marR="35873" marT="5979" marB="0" anchor="ctr"/>
                </a:tc>
                <a:tc>
                  <a:txBody>
                    <a:bodyPr/>
                    <a:lstStyle/>
                    <a:p>
                      <a:pPr algn="r" fontAlgn="ctr"/>
                      <a:r>
                        <a:rPr lang="en-US" sz="800" u="none" strike="noStrike">
                          <a:effectLst/>
                        </a:rPr>
                        <a:t>3</a:t>
                      </a:r>
                      <a:endParaRPr lang="en-US" sz="800" b="1" i="0" u="none" strike="noStrike">
                        <a:solidFill>
                          <a:srgbClr val="666666"/>
                        </a:solidFill>
                        <a:effectLst/>
                        <a:latin typeface="Century Gothic" panose="020B0502020202020204" pitchFamily="34" charset="0"/>
                      </a:endParaRPr>
                    </a:p>
                  </a:txBody>
                  <a:tcPr marL="5979" marR="35873" marT="5979" marB="0" anchor="ctr"/>
                </a:tc>
                <a:extLst>
                  <a:ext uri="{0D108BD9-81ED-4DB2-BD59-A6C34878D82A}">
                    <a16:rowId xmlns:a16="http://schemas.microsoft.com/office/drawing/2014/main" val="3281875333"/>
                  </a:ext>
                </a:extLst>
              </a:tr>
              <a:tr h="348570">
                <a:tc gridSpan="2">
                  <a:txBody>
                    <a:bodyPr/>
                    <a:lstStyle/>
                    <a:p>
                      <a:pPr algn="l" fontAlgn="ctr"/>
                      <a:r>
                        <a:rPr lang="en-US" sz="600" u="none" strike="noStrike">
                          <a:effectLst/>
                        </a:rPr>
                        <a:t> </a:t>
                      </a:r>
                      <a:endParaRPr lang="en-US" sz="600" b="0" i="0" u="none" strike="noStrike">
                        <a:solidFill>
                          <a:srgbClr val="000000"/>
                        </a:solidFill>
                        <a:effectLst/>
                        <a:latin typeface="Century Gothic" panose="020B0502020202020204" pitchFamily="34" charset="0"/>
                      </a:endParaRPr>
                    </a:p>
                  </a:txBody>
                  <a:tcPr marL="5979" marR="5979" marT="5979" marB="0" anchor="ctr"/>
                </a:tc>
                <a:tc hMerge="1">
                  <a:txBody>
                    <a:bodyPr/>
                    <a:lstStyle/>
                    <a:p>
                      <a:endParaRPr lang="en-US"/>
                    </a:p>
                  </a:txBody>
                  <a:tcPr/>
                </a:tc>
                <a:tc>
                  <a:txBody>
                    <a:bodyPr/>
                    <a:lstStyle/>
                    <a:p>
                      <a:pPr algn="l" fontAlgn="ctr"/>
                      <a:r>
                        <a:rPr lang="en-US" sz="600" u="none" strike="noStrike">
                          <a:effectLst/>
                        </a:rPr>
                        <a:t> </a:t>
                      </a:r>
                      <a:endParaRPr lang="en-US" sz="600" b="0" i="0" u="none" strike="noStrike">
                        <a:solidFill>
                          <a:srgbClr val="000000"/>
                        </a:solidFill>
                        <a:effectLst/>
                        <a:latin typeface="Century Gothic" panose="020B0502020202020204" pitchFamily="34" charset="0"/>
                      </a:endParaRPr>
                    </a:p>
                  </a:txBody>
                  <a:tcPr marL="5979" marR="5979" marT="5979" marB="0" anchor="ctr"/>
                </a:tc>
                <a:tc>
                  <a:txBody>
                    <a:bodyPr/>
                    <a:lstStyle/>
                    <a:p>
                      <a:pPr algn="l" fontAlgn="ctr"/>
                      <a:r>
                        <a:rPr lang="en-US" sz="600" u="none" strike="noStrike">
                          <a:effectLst/>
                        </a:rPr>
                        <a:t> </a:t>
                      </a:r>
                      <a:endParaRPr lang="en-US" sz="600" b="0" i="0" u="none" strike="noStrike">
                        <a:solidFill>
                          <a:srgbClr val="000000"/>
                        </a:solidFill>
                        <a:effectLst/>
                        <a:latin typeface="Century Gothic" panose="020B0502020202020204" pitchFamily="34" charset="0"/>
                      </a:endParaRPr>
                    </a:p>
                  </a:txBody>
                  <a:tcPr marL="5979" marR="5979" marT="5979" marB="0" anchor="ctr"/>
                </a:tc>
                <a:tc>
                  <a:txBody>
                    <a:bodyPr/>
                    <a:lstStyle/>
                    <a:p>
                      <a:pPr algn="l" fontAlgn="ctr"/>
                      <a:r>
                        <a:rPr lang="en-US" sz="600" u="none" strike="noStrike">
                          <a:effectLst/>
                        </a:rPr>
                        <a:t> </a:t>
                      </a:r>
                      <a:endParaRPr lang="en-US" sz="600" b="0" i="0" u="none" strike="noStrike">
                        <a:solidFill>
                          <a:srgbClr val="000000"/>
                        </a:solidFill>
                        <a:effectLst/>
                        <a:latin typeface="Century Gothic" panose="020B0502020202020204" pitchFamily="34" charset="0"/>
                      </a:endParaRPr>
                    </a:p>
                  </a:txBody>
                  <a:tcPr marL="5979" marR="5979" marT="5979" marB="0" anchor="ctr"/>
                </a:tc>
                <a:tc>
                  <a:txBody>
                    <a:bodyPr/>
                    <a:lstStyle/>
                    <a:p>
                      <a:pPr algn="l" fontAlgn="ctr"/>
                      <a:r>
                        <a:rPr lang="en-US" sz="600" u="none" strike="noStrike">
                          <a:effectLst/>
                        </a:rPr>
                        <a:t> </a:t>
                      </a:r>
                      <a:endParaRPr lang="en-US" sz="600" b="0" i="0" u="none" strike="noStrike">
                        <a:solidFill>
                          <a:srgbClr val="000000"/>
                        </a:solidFill>
                        <a:effectLst/>
                        <a:latin typeface="Century Gothic" panose="020B0502020202020204" pitchFamily="34" charset="0"/>
                      </a:endParaRPr>
                    </a:p>
                  </a:txBody>
                  <a:tcPr marL="5979" marR="5979" marT="5979" marB="0" anchor="ctr"/>
                </a:tc>
                <a:tc>
                  <a:txBody>
                    <a:bodyPr/>
                    <a:lstStyle/>
                    <a:p>
                      <a:pPr algn="l" fontAlgn="ctr"/>
                      <a:r>
                        <a:rPr lang="en-US" sz="800" b="1" u="none" strike="noStrike" dirty="0">
                          <a:effectLst/>
                        </a:rPr>
                        <a:t>Good Friday</a:t>
                      </a:r>
                      <a:endParaRPr lang="en-US" sz="800" b="1" i="0" u="none" strike="noStrike" dirty="0">
                        <a:solidFill>
                          <a:srgbClr val="666666"/>
                        </a:solidFill>
                        <a:effectLst/>
                        <a:latin typeface="Century Gothic" panose="020B0502020202020204" pitchFamily="34" charset="0"/>
                      </a:endParaRPr>
                    </a:p>
                  </a:txBody>
                  <a:tcPr marL="5979" marR="5979" marT="5979" marB="0" anchor="ctr"/>
                </a:tc>
                <a:tc>
                  <a:txBody>
                    <a:bodyPr/>
                    <a:lstStyle/>
                    <a:p>
                      <a:pPr algn="l" fontAlgn="ctr"/>
                      <a:r>
                        <a:rPr lang="en-US" sz="600" u="none" strike="noStrike">
                          <a:effectLst/>
                        </a:rPr>
                        <a:t> </a:t>
                      </a:r>
                      <a:endParaRPr lang="en-US" sz="600" b="0" i="0" u="none" strike="noStrike">
                        <a:solidFill>
                          <a:srgbClr val="000000"/>
                        </a:solidFill>
                        <a:effectLst/>
                        <a:latin typeface="Century Gothic" panose="020B0502020202020204" pitchFamily="34" charset="0"/>
                      </a:endParaRPr>
                    </a:p>
                  </a:txBody>
                  <a:tcPr marL="5979" marR="5979" marT="5979" marB="0" anchor="ctr"/>
                </a:tc>
                <a:extLst>
                  <a:ext uri="{0D108BD9-81ED-4DB2-BD59-A6C34878D82A}">
                    <a16:rowId xmlns:a16="http://schemas.microsoft.com/office/drawing/2014/main" val="1036074332"/>
                  </a:ext>
                </a:extLst>
              </a:tr>
              <a:tr h="348570">
                <a:tc gridSpan="2">
                  <a:txBody>
                    <a:bodyPr/>
                    <a:lstStyle/>
                    <a:p>
                      <a:pPr algn="l" fontAlgn="ctr"/>
                      <a:r>
                        <a:rPr lang="en-US" sz="600" u="none" strike="noStrike">
                          <a:effectLst/>
                        </a:rPr>
                        <a:t> </a:t>
                      </a:r>
                      <a:endParaRPr lang="en-US" sz="600" b="0" i="0" u="none" strike="noStrike">
                        <a:solidFill>
                          <a:srgbClr val="000000"/>
                        </a:solidFill>
                        <a:effectLst/>
                        <a:latin typeface="Century Gothic" panose="020B0502020202020204" pitchFamily="34" charset="0"/>
                      </a:endParaRPr>
                    </a:p>
                  </a:txBody>
                  <a:tcPr marL="5979" marR="5979" marT="5979" marB="0" anchor="ctr"/>
                </a:tc>
                <a:tc hMerge="1">
                  <a:txBody>
                    <a:bodyPr/>
                    <a:lstStyle/>
                    <a:p>
                      <a:endParaRPr lang="en-US"/>
                    </a:p>
                  </a:txBody>
                  <a:tcPr/>
                </a:tc>
                <a:tc>
                  <a:txBody>
                    <a:bodyPr/>
                    <a:lstStyle/>
                    <a:p>
                      <a:pPr algn="l" fontAlgn="ctr"/>
                      <a:r>
                        <a:rPr lang="en-US" sz="600" u="none" strike="noStrike">
                          <a:effectLst/>
                        </a:rPr>
                        <a:t> </a:t>
                      </a:r>
                      <a:endParaRPr lang="en-US" sz="600" b="0" i="0" u="none" strike="noStrike">
                        <a:solidFill>
                          <a:srgbClr val="000000"/>
                        </a:solidFill>
                        <a:effectLst/>
                        <a:latin typeface="Century Gothic" panose="020B0502020202020204" pitchFamily="34" charset="0"/>
                      </a:endParaRPr>
                    </a:p>
                  </a:txBody>
                  <a:tcPr marL="5979" marR="5979" marT="5979" marB="0" anchor="ctr"/>
                </a:tc>
                <a:tc>
                  <a:txBody>
                    <a:bodyPr/>
                    <a:lstStyle/>
                    <a:p>
                      <a:pPr algn="l" fontAlgn="ctr"/>
                      <a:r>
                        <a:rPr lang="en-US" sz="600" u="none" strike="noStrike">
                          <a:effectLst/>
                        </a:rPr>
                        <a:t> </a:t>
                      </a:r>
                      <a:endParaRPr lang="en-US" sz="600" b="0" i="0" u="none" strike="noStrike">
                        <a:solidFill>
                          <a:srgbClr val="000000"/>
                        </a:solidFill>
                        <a:effectLst/>
                        <a:latin typeface="Century Gothic" panose="020B0502020202020204" pitchFamily="34" charset="0"/>
                      </a:endParaRPr>
                    </a:p>
                  </a:txBody>
                  <a:tcPr marL="5979" marR="5979" marT="5979" marB="0" anchor="ctr"/>
                </a:tc>
                <a:tc>
                  <a:txBody>
                    <a:bodyPr/>
                    <a:lstStyle/>
                    <a:p>
                      <a:pPr algn="l" fontAlgn="ctr"/>
                      <a:r>
                        <a:rPr lang="en-US" sz="600" u="none" strike="noStrike">
                          <a:effectLst/>
                        </a:rPr>
                        <a:t> </a:t>
                      </a:r>
                      <a:endParaRPr lang="en-US" sz="600" b="0" i="0" u="none" strike="noStrike">
                        <a:solidFill>
                          <a:srgbClr val="000000"/>
                        </a:solidFill>
                        <a:effectLst/>
                        <a:latin typeface="Century Gothic" panose="020B0502020202020204" pitchFamily="34" charset="0"/>
                      </a:endParaRPr>
                    </a:p>
                  </a:txBody>
                  <a:tcPr marL="5979" marR="5979" marT="5979" marB="0" anchor="ctr"/>
                </a:tc>
                <a:tc>
                  <a:txBody>
                    <a:bodyPr/>
                    <a:lstStyle/>
                    <a:p>
                      <a:pPr algn="l" fontAlgn="ctr"/>
                      <a:r>
                        <a:rPr lang="en-US" sz="600" u="none" strike="noStrike">
                          <a:effectLst/>
                        </a:rPr>
                        <a:t> </a:t>
                      </a:r>
                      <a:endParaRPr lang="en-US" sz="600" b="0" i="0" u="none" strike="noStrike">
                        <a:solidFill>
                          <a:srgbClr val="000000"/>
                        </a:solidFill>
                        <a:effectLst/>
                        <a:latin typeface="Century Gothic" panose="020B0502020202020204" pitchFamily="34" charset="0"/>
                      </a:endParaRPr>
                    </a:p>
                  </a:txBody>
                  <a:tcPr marL="5979" marR="5979" marT="5979" marB="0" anchor="ctr"/>
                </a:tc>
                <a:tc>
                  <a:txBody>
                    <a:bodyPr/>
                    <a:lstStyle/>
                    <a:p>
                      <a:pPr algn="l" fontAlgn="ctr"/>
                      <a:r>
                        <a:rPr lang="en-US" sz="600" u="none" strike="noStrike">
                          <a:effectLst/>
                        </a:rPr>
                        <a:t> </a:t>
                      </a:r>
                      <a:endParaRPr lang="en-US" sz="600" b="0" i="0" u="none" strike="noStrike">
                        <a:solidFill>
                          <a:srgbClr val="000000"/>
                        </a:solidFill>
                        <a:effectLst/>
                        <a:latin typeface="Century Gothic" panose="020B0502020202020204" pitchFamily="34" charset="0"/>
                      </a:endParaRPr>
                    </a:p>
                  </a:txBody>
                  <a:tcPr marL="5979" marR="5979" marT="5979" marB="0" anchor="ctr"/>
                </a:tc>
                <a:tc>
                  <a:txBody>
                    <a:bodyPr/>
                    <a:lstStyle/>
                    <a:p>
                      <a:pPr algn="l" fontAlgn="ctr"/>
                      <a:r>
                        <a:rPr lang="en-US" sz="600" u="none" strike="noStrike" dirty="0">
                          <a:effectLst/>
                        </a:rPr>
                        <a:t> </a:t>
                      </a:r>
                      <a:endParaRPr lang="en-US" sz="600" b="0" i="0" u="none" strike="noStrike" dirty="0">
                        <a:solidFill>
                          <a:srgbClr val="000000"/>
                        </a:solidFill>
                        <a:effectLst/>
                        <a:latin typeface="Century Gothic" panose="020B0502020202020204" pitchFamily="34" charset="0"/>
                      </a:endParaRPr>
                    </a:p>
                  </a:txBody>
                  <a:tcPr marL="5979" marR="5979" marT="5979" marB="0" anchor="ctr"/>
                </a:tc>
                <a:extLst>
                  <a:ext uri="{0D108BD9-81ED-4DB2-BD59-A6C34878D82A}">
                    <a16:rowId xmlns:a16="http://schemas.microsoft.com/office/drawing/2014/main" val="3762264513"/>
                  </a:ext>
                </a:extLst>
              </a:tr>
            </a:tbl>
          </a:graphicData>
        </a:graphic>
      </p:graphicFrame>
      <p:graphicFrame>
        <p:nvGraphicFramePr>
          <p:cNvPr id="5" name="Table 4">
            <a:extLst>
              <a:ext uri="{FF2B5EF4-FFF2-40B4-BE49-F238E27FC236}">
                <a16:creationId xmlns:a16="http://schemas.microsoft.com/office/drawing/2014/main" id="{0C772E55-C67A-E649-9B2B-E0D585F6D66B}"/>
              </a:ext>
            </a:extLst>
          </p:cNvPr>
          <p:cNvGraphicFramePr>
            <a:graphicFrameLocks noGrp="1"/>
          </p:cNvGraphicFramePr>
          <p:nvPr>
            <p:extLst>
              <p:ext uri="{D42A27DB-BD31-4B8C-83A1-F6EECF244321}">
                <p14:modId xmlns:p14="http://schemas.microsoft.com/office/powerpoint/2010/main" val="3994002858"/>
              </p:ext>
            </p:extLst>
          </p:nvPr>
        </p:nvGraphicFramePr>
        <p:xfrm>
          <a:off x="113935" y="122557"/>
          <a:ext cx="6657483" cy="253365"/>
        </p:xfrm>
        <a:graphic>
          <a:graphicData uri="http://schemas.openxmlformats.org/drawingml/2006/table">
            <a:tbl>
              <a:tblPr>
                <a:tableStyleId>{5C22544A-7EE6-4342-B048-85BDC9FD1C3A}</a:tableStyleId>
              </a:tblPr>
              <a:tblGrid>
                <a:gridCol w="6657483">
                  <a:extLst>
                    <a:ext uri="{9D8B030D-6E8A-4147-A177-3AD203B41FA5}">
                      <a16:colId xmlns:a16="http://schemas.microsoft.com/office/drawing/2014/main" val="3311985959"/>
                    </a:ext>
                  </a:extLst>
                </a:gridCol>
              </a:tblGrid>
              <a:tr h="0">
                <a:tc>
                  <a:txBody>
                    <a:bodyPr/>
                    <a:lstStyle/>
                    <a:p>
                      <a:pPr algn="ctr" fontAlgn="t"/>
                      <a:r>
                        <a:rPr lang="en-US" sz="1600" u="none" strike="noStrike" dirty="0">
                          <a:effectLst/>
                        </a:rPr>
                        <a:t>March 2021</a:t>
                      </a:r>
                      <a:endParaRPr lang="en-US" sz="1600" b="1" i="0" u="none" strike="noStrike" dirty="0">
                        <a:solidFill>
                          <a:srgbClr val="2F75B5"/>
                        </a:solidFill>
                        <a:effectLst/>
                        <a:latin typeface="Calibri" panose="020F0502020204030204" pitchFamily="34" charset="0"/>
                      </a:endParaRPr>
                    </a:p>
                  </a:txBody>
                  <a:tcPr marL="9525" marR="9525" marT="9525" marB="0"/>
                </a:tc>
                <a:extLst>
                  <a:ext uri="{0D108BD9-81ED-4DB2-BD59-A6C34878D82A}">
                    <a16:rowId xmlns:a16="http://schemas.microsoft.com/office/drawing/2014/main" val="1341895736"/>
                  </a:ext>
                </a:extLst>
              </a:tr>
            </a:tbl>
          </a:graphicData>
        </a:graphic>
      </p:graphicFrame>
      <p:graphicFrame>
        <p:nvGraphicFramePr>
          <p:cNvPr id="2" name="Table 1">
            <a:extLst>
              <a:ext uri="{FF2B5EF4-FFF2-40B4-BE49-F238E27FC236}">
                <a16:creationId xmlns:a16="http://schemas.microsoft.com/office/drawing/2014/main" id="{A0E1C19D-D193-E446-A960-921DC1D9F1B4}"/>
              </a:ext>
            </a:extLst>
          </p:cNvPr>
          <p:cNvGraphicFramePr>
            <a:graphicFrameLocks noGrp="1"/>
          </p:cNvGraphicFramePr>
          <p:nvPr>
            <p:extLst>
              <p:ext uri="{D42A27DB-BD31-4B8C-83A1-F6EECF244321}">
                <p14:modId xmlns:p14="http://schemas.microsoft.com/office/powerpoint/2010/main" val="1266661231"/>
              </p:ext>
            </p:extLst>
          </p:nvPr>
        </p:nvGraphicFramePr>
        <p:xfrm>
          <a:off x="43289" y="5264241"/>
          <a:ext cx="6771421" cy="3873401"/>
        </p:xfrm>
        <a:graphic>
          <a:graphicData uri="http://schemas.openxmlformats.org/drawingml/2006/table">
            <a:tbl>
              <a:tblPr>
                <a:tableStyleId>{5C22544A-7EE6-4342-B048-85BDC9FD1C3A}</a:tableStyleId>
              </a:tblPr>
              <a:tblGrid>
                <a:gridCol w="238670">
                  <a:extLst>
                    <a:ext uri="{9D8B030D-6E8A-4147-A177-3AD203B41FA5}">
                      <a16:colId xmlns:a16="http://schemas.microsoft.com/office/drawing/2014/main" val="1173794156"/>
                    </a:ext>
                  </a:extLst>
                </a:gridCol>
                <a:gridCol w="722831">
                  <a:extLst>
                    <a:ext uri="{9D8B030D-6E8A-4147-A177-3AD203B41FA5}">
                      <a16:colId xmlns:a16="http://schemas.microsoft.com/office/drawing/2014/main" val="2498322013"/>
                    </a:ext>
                  </a:extLst>
                </a:gridCol>
                <a:gridCol w="968320">
                  <a:extLst>
                    <a:ext uri="{9D8B030D-6E8A-4147-A177-3AD203B41FA5}">
                      <a16:colId xmlns:a16="http://schemas.microsoft.com/office/drawing/2014/main" val="3433439347"/>
                    </a:ext>
                  </a:extLst>
                </a:gridCol>
                <a:gridCol w="968320">
                  <a:extLst>
                    <a:ext uri="{9D8B030D-6E8A-4147-A177-3AD203B41FA5}">
                      <a16:colId xmlns:a16="http://schemas.microsoft.com/office/drawing/2014/main" val="3966313506"/>
                    </a:ext>
                  </a:extLst>
                </a:gridCol>
                <a:gridCol w="968320">
                  <a:extLst>
                    <a:ext uri="{9D8B030D-6E8A-4147-A177-3AD203B41FA5}">
                      <a16:colId xmlns:a16="http://schemas.microsoft.com/office/drawing/2014/main" val="518819923"/>
                    </a:ext>
                  </a:extLst>
                </a:gridCol>
                <a:gridCol w="968320">
                  <a:extLst>
                    <a:ext uri="{9D8B030D-6E8A-4147-A177-3AD203B41FA5}">
                      <a16:colId xmlns:a16="http://schemas.microsoft.com/office/drawing/2014/main" val="960886022"/>
                    </a:ext>
                  </a:extLst>
                </a:gridCol>
                <a:gridCol w="968320">
                  <a:extLst>
                    <a:ext uri="{9D8B030D-6E8A-4147-A177-3AD203B41FA5}">
                      <a16:colId xmlns:a16="http://schemas.microsoft.com/office/drawing/2014/main" val="3147971133"/>
                    </a:ext>
                  </a:extLst>
                </a:gridCol>
                <a:gridCol w="968320">
                  <a:extLst>
                    <a:ext uri="{9D8B030D-6E8A-4147-A177-3AD203B41FA5}">
                      <a16:colId xmlns:a16="http://schemas.microsoft.com/office/drawing/2014/main" val="3111049040"/>
                    </a:ext>
                  </a:extLst>
                </a:gridCol>
              </a:tblGrid>
              <a:tr h="166776">
                <a:tc gridSpan="2">
                  <a:txBody>
                    <a:bodyPr/>
                    <a:lstStyle/>
                    <a:p>
                      <a:pPr algn="ctr" fontAlgn="ctr"/>
                      <a:r>
                        <a:rPr lang="en-US" sz="800" u="none" strike="noStrike">
                          <a:effectLst/>
                        </a:rPr>
                        <a:t>SUNDAY</a:t>
                      </a:r>
                      <a:endParaRPr lang="en-US" sz="800" b="1" i="0" u="none" strike="noStrike">
                        <a:solidFill>
                          <a:srgbClr val="FFFFFF"/>
                        </a:solidFill>
                        <a:effectLst/>
                        <a:latin typeface="Century Gothic" panose="020B0502020202020204" pitchFamily="34" charset="0"/>
                      </a:endParaRPr>
                    </a:p>
                  </a:txBody>
                  <a:tcPr marL="5979" marR="5979" marT="5979" marB="0" anchor="ctr"/>
                </a:tc>
                <a:tc hMerge="1">
                  <a:txBody>
                    <a:bodyPr/>
                    <a:lstStyle/>
                    <a:p>
                      <a:endParaRPr lang="en-US"/>
                    </a:p>
                  </a:txBody>
                  <a:tcPr/>
                </a:tc>
                <a:tc>
                  <a:txBody>
                    <a:bodyPr/>
                    <a:lstStyle/>
                    <a:p>
                      <a:pPr algn="ctr" fontAlgn="ctr"/>
                      <a:r>
                        <a:rPr lang="en-US" sz="800" u="none" strike="noStrike">
                          <a:effectLst/>
                        </a:rPr>
                        <a:t>MONDAY</a:t>
                      </a:r>
                      <a:endParaRPr lang="en-US" sz="800" b="1" i="0" u="none" strike="noStrike">
                        <a:solidFill>
                          <a:srgbClr val="FFFFFF"/>
                        </a:solidFill>
                        <a:effectLst/>
                        <a:latin typeface="Century Gothic" panose="020B0502020202020204" pitchFamily="34" charset="0"/>
                      </a:endParaRPr>
                    </a:p>
                  </a:txBody>
                  <a:tcPr marL="5979" marR="5979" marT="5979" marB="0" anchor="ctr"/>
                </a:tc>
                <a:tc>
                  <a:txBody>
                    <a:bodyPr/>
                    <a:lstStyle/>
                    <a:p>
                      <a:pPr algn="ctr" fontAlgn="ctr"/>
                      <a:r>
                        <a:rPr lang="en-US" sz="800" u="none" strike="noStrike">
                          <a:effectLst/>
                        </a:rPr>
                        <a:t>TUESDAY</a:t>
                      </a:r>
                      <a:endParaRPr lang="en-US" sz="800" b="1" i="0" u="none" strike="noStrike">
                        <a:solidFill>
                          <a:srgbClr val="FFFFFF"/>
                        </a:solidFill>
                        <a:effectLst/>
                        <a:latin typeface="Century Gothic" panose="020B0502020202020204" pitchFamily="34" charset="0"/>
                      </a:endParaRPr>
                    </a:p>
                  </a:txBody>
                  <a:tcPr marL="5979" marR="5979" marT="5979" marB="0" anchor="ctr"/>
                </a:tc>
                <a:tc>
                  <a:txBody>
                    <a:bodyPr/>
                    <a:lstStyle/>
                    <a:p>
                      <a:pPr algn="ctr" fontAlgn="ctr"/>
                      <a:r>
                        <a:rPr lang="en-US" sz="800" u="none" strike="noStrike">
                          <a:effectLst/>
                        </a:rPr>
                        <a:t>WEDNESDAY</a:t>
                      </a:r>
                      <a:endParaRPr lang="en-US" sz="800" b="1" i="0" u="none" strike="noStrike">
                        <a:solidFill>
                          <a:srgbClr val="FFFFFF"/>
                        </a:solidFill>
                        <a:effectLst/>
                        <a:latin typeface="Century Gothic" panose="020B0502020202020204" pitchFamily="34" charset="0"/>
                      </a:endParaRPr>
                    </a:p>
                  </a:txBody>
                  <a:tcPr marL="5979" marR="5979" marT="5979" marB="0" anchor="ctr"/>
                </a:tc>
                <a:tc>
                  <a:txBody>
                    <a:bodyPr/>
                    <a:lstStyle/>
                    <a:p>
                      <a:pPr algn="ctr" fontAlgn="ctr"/>
                      <a:r>
                        <a:rPr lang="en-US" sz="800" u="none" strike="noStrike">
                          <a:effectLst/>
                        </a:rPr>
                        <a:t>THURSDAY</a:t>
                      </a:r>
                      <a:endParaRPr lang="en-US" sz="800" b="1" i="0" u="none" strike="noStrike">
                        <a:solidFill>
                          <a:srgbClr val="FFFFFF"/>
                        </a:solidFill>
                        <a:effectLst/>
                        <a:latin typeface="Century Gothic" panose="020B0502020202020204" pitchFamily="34" charset="0"/>
                      </a:endParaRPr>
                    </a:p>
                  </a:txBody>
                  <a:tcPr marL="5979" marR="5979" marT="5979" marB="0" anchor="ctr"/>
                </a:tc>
                <a:tc>
                  <a:txBody>
                    <a:bodyPr/>
                    <a:lstStyle/>
                    <a:p>
                      <a:pPr algn="ctr" fontAlgn="ctr"/>
                      <a:r>
                        <a:rPr lang="en-US" sz="800" u="none" strike="noStrike">
                          <a:effectLst/>
                        </a:rPr>
                        <a:t>FRIDAY</a:t>
                      </a:r>
                      <a:endParaRPr lang="en-US" sz="800" b="1" i="0" u="none" strike="noStrike">
                        <a:solidFill>
                          <a:srgbClr val="FFFFFF"/>
                        </a:solidFill>
                        <a:effectLst/>
                        <a:latin typeface="Century Gothic" panose="020B0502020202020204" pitchFamily="34" charset="0"/>
                      </a:endParaRPr>
                    </a:p>
                  </a:txBody>
                  <a:tcPr marL="5979" marR="5979" marT="5979" marB="0" anchor="ctr"/>
                </a:tc>
                <a:tc>
                  <a:txBody>
                    <a:bodyPr/>
                    <a:lstStyle/>
                    <a:p>
                      <a:pPr algn="ctr" fontAlgn="ctr"/>
                      <a:r>
                        <a:rPr lang="en-US" sz="800" u="none" strike="noStrike">
                          <a:effectLst/>
                        </a:rPr>
                        <a:t>SATURDAY</a:t>
                      </a:r>
                      <a:endParaRPr lang="en-US" sz="800" b="1" i="0" u="none" strike="noStrike">
                        <a:solidFill>
                          <a:srgbClr val="FFFFFF"/>
                        </a:solidFill>
                        <a:effectLst/>
                        <a:latin typeface="Century Gothic" panose="020B0502020202020204" pitchFamily="34" charset="0"/>
                      </a:endParaRPr>
                    </a:p>
                  </a:txBody>
                  <a:tcPr marL="5979" marR="5979" marT="5979" marB="0" anchor="ctr"/>
                </a:tc>
                <a:extLst>
                  <a:ext uri="{0D108BD9-81ED-4DB2-BD59-A6C34878D82A}">
                    <a16:rowId xmlns:a16="http://schemas.microsoft.com/office/drawing/2014/main" val="4195376991"/>
                  </a:ext>
                </a:extLst>
              </a:tr>
              <a:tr h="126519">
                <a:tc>
                  <a:txBody>
                    <a:bodyPr/>
                    <a:lstStyle/>
                    <a:p>
                      <a:pPr algn="l" fontAlgn="ctr"/>
                      <a:r>
                        <a:rPr lang="en-US" sz="800" u="none" strike="noStrike">
                          <a:effectLst/>
                        </a:rPr>
                        <a:t> </a:t>
                      </a:r>
                      <a:endParaRPr lang="en-US" sz="800" b="1" i="0" u="none" strike="noStrike">
                        <a:solidFill>
                          <a:srgbClr val="000000"/>
                        </a:solidFill>
                        <a:effectLst/>
                        <a:latin typeface="Century Gothic" panose="020B0502020202020204" pitchFamily="34" charset="0"/>
                      </a:endParaRPr>
                    </a:p>
                  </a:txBody>
                  <a:tcPr marL="5979" marR="5979" marT="5979" marB="0" anchor="ctr"/>
                </a:tc>
                <a:tc>
                  <a:txBody>
                    <a:bodyPr/>
                    <a:lstStyle/>
                    <a:p>
                      <a:pPr algn="r" fontAlgn="ctr"/>
                      <a:r>
                        <a:rPr lang="en-US" sz="800" u="none" strike="noStrike" dirty="0">
                          <a:effectLst/>
                        </a:rPr>
                        <a:t> </a:t>
                      </a:r>
                      <a:endParaRPr lang="en-US" sz="800" b="1" i="0" u="none" strike="noStrike" dirty="0">
                        <a:solidFill>
                          <a:srgbClr val="666666"/>
                        </a:solidFill>
                        <a:effectLst/>
                        <a:latin typeface="Century Gothic" panose="020B0502020202020204" pitchFamily="34" charset="0"/>
                      </a:endParaRPr>
                    </a:p>
                  </a:txBody>
                  <a:tcPr marL="5979" marR="35873" marT="5979" marB="0" anchor="ctr"/>
                </a:tc>
                <a:tc>
                  <a:txBody>
                    <a:bodyPr/>
                    <a:lstStyle/>
                    <a:p>
                      <a:pPr algn="r" fontAlgn="ctr"/>
                      <a:endParaRPr lang="en-US" sz="800" b="1" i="0" u="none" strike="noStrike" dirty="0">
                        <a:solidFill>
                          <a:srgbClr val="666666"/>
                        </a:solidFill>
                        <a:effectLst/>
                        <a:latin typeface="Century Gothic" panose="020B0502020202020204" pitchFamily="34" charset="0"/>
                      </a:endParaRPr>
                    </a:p>
                  </a:txBody>
                  <a:tcPr marL="5979" marR="35873" marT="5979" marB="0" anchor="ctr"/>
                </a:tc>
                <a:tc>
                  <a:txBody>
                    <a:bodyPr/>
                    <a:lstStyle/>
                    <a:p>
                      <a:pPr algn="r" fontAlgn="ctr"/>
                      <a:endParaRPr lang="en-US" sz="800" b="1" i="0" u="none" strike="noStrike" dirty="0">
                        <a:solidFill>
                          <a:srgbClr val="666666"/>
                        </a:solidFill>
                        <a:effectLst/>
                        <a:latin typeface="Century Gothic" panose="020B0502020202020204" pitchFamily="34" charset="0"/>
                      </a:endParaRPr>
                    </a:p>
                  </a:txBody>
                  <a:tcPr marL="5979" marR="35873" marT="5979" marB="0" anchor="ctr"/>
                </a:tc>
                <a:tc>
                  <a:txBody>
                    <a:bodyPr/>
                    <a:lstStyle/>
                    <a:p>
                      <a:pPr algn="r" fontAlgn="ctr"/>
                      <a:r>
                        <a:rPr lang="en-US" sz="800" u="none" strike="noStrike" dirty="0">
                          <a:effectLst/>
                        </a:rPr>
                        <a:t> </a:t>
                      </a:r>
                      <a:endParaRPr lang="en-US" sz="800" b="1" i="0" u="none" strike="noStrike" dirty="0">
                        <a:solidFill>
                          <a:srgbClr val="666666"/>
                        </a:solidFill>
                        <a:effectLst/>
                        <a:latin typeface="Century Gothic" panose="020B0502020202020204" pitchFamily="34" charset="0"/>
                      </a:endParaRPr>
                    </a:p>
                  </a:txBody>
                  <a:tcPr marL="5979" marR="35873" marT="5979" marB="0" anchor="ctr"/>
                </a:tc>
                <a:tc>
                  <a:txBody>
                    <a:bodyPr/>
                    <a:lstStyle/>
                    <a:p>
                      <a:pPr algn="r" fontAlgn="ctr"/>
                      <a:r>
                        <a:rPr lang="en-US" sz="800" u="none" strike="noStrike">
                          <a:effectLst/>
                        </a:rPr>
                        <a:t>1</a:t>
                      </a:r>
                      <a:endParaRPr lang="en-US" sz="800" b="1" i="0" u="none" strike="noStrike">
                        <a:solidFill>
                          <a:srgbClr val="000000"/>
                        </a:solidFill>
                        <a:effectLst/>
                        <a:latin typeface="Century Gothic" panose="020B0502020202020204" pitchFamily="34" charset="0"/>
                      </a:endParaRPr>
                    </a:p>
                  </a:txBody>
                  <a:tcPr marL="5979" marR="35873" marT="5979" marB="0" anchor="ctr"/>
                </a:tc>
                <a:tc>
                  <a:txBody>
                    <a:bodyPr/>
                    <a:lstStyle/>
                    <a:p>
                      <a:pPr algn="r" fontAlgn="ctr"/>
                      <a:r>
                        <a:rPr lang="en-US" sz="800" u="none" strike="noStrike">
                          <a:effectLst/>
                        </a:rPr>
                        <a:t>2</a:t>
                      </a:r>
                      <a:endParaRPr lang="en-US" sz="800" b="1" i="0" u="none" strike="noStrike">
                        <a:solidFill>
                          <a:srgbClr val="000000"/>
                        </a:solidFill>
                        <a:effectLst/>
                        <a:latin typeface="Century Gothic" panose="020B0502020202020204" pitchFamily="34" charset="0"/>
                      </a:endParaRPr>
                    </a:p>
                  </a:txBody>
                  <a:tcPr marL="5979" marR="35873" marT="5979" marB="0" anchor="ctr"/>
                </a:tc>
                <a:tc>
                  <a:txBody>
                    <a:bodyPr/>
                    <a:lstStyle/>
                    <a:p>
                      <a:pPr algn="r" fontAlgn="ctr"/>
                      <a:r>
                        <a:rPr lang="en-US" sz="800" u="none" strike="noStrike">
                          <a:effectLst/>
                        </a:rPr>
                        <a:t>3</a:t>
                      </a:r>
                      <a:endParaRPr lang="en-US" sz="800" b="1" i="0" u="none" strike="noStrike">
                        <a:solidFill>
                          <a:srgbClr val="000000"/>
                        </a:solidFill>
                        <a:effectLst/>
                        <a:latin typeface="Century Gothic" panose="020B0502020202020204" pitchFamily="34" charset="0"/>
                      </a:endParaRPr>
                    </a:p>
                  </a:txBody>
                  <a:tcPr marL="5979" marR="35873" marT="5979" marB="0" anchor="ctr"/>
                </a:tc>
                <a:extLst>
                  <a:ext uri="{0D108BD9-81ED-4DB2-BD59-A6C34878D82A}">
                    <a16:rowId xmlns:a16="http://schemas.microsoft.com/office/drawing/2014/main" val="1640482245"/>
                  </a:ext>
                </a:extLst>
              </a:tr>
              <a:tr h="306713">
                <a:tc gridSpan="2">
                  <a:txBody>
                    <a:bodyPr/>
                    <a:lstStyle/>
                    <a:p>
                      <a:pPr algn="l" fontAlgn="ctr"/>
                      <a:r>
                        <a:rPr lang="en-US" sz="600" u="none" strike="noStrike">
                          <a:effectLst/>
                        </a:rPr>
                        <a:t> </a:t>
                      </a:r>
                      <a:endParaRPr lang="en-US" sz="600" b="0" i="0" u="none" strike="noStrike">
                        <a:solidFill>
                          <a:srgbClr val="000000"/>
                        </a:solidFill>
                        <a:effectLst/>
                        <a:latin typeface="Century Gothic" panose="020B0502020202020204" pitchFamily="34" charset="0"/>
                      </a:endParaRPr>
                    </a:p>
                  </a:txBody>
                  <a:tcPr marL="5979" marR="5979" marT="5979" marB="0" anchor="ctr"/>
                </a:tc>
                <a:tc hMerge="1">
                  <a:txBody>
                    <a:bodyPr/>
                    <a:lstStyle/>
                    <a:p>
                      <a:endParaRPr lang="en-US"/>
                    </a:p>
                  </a:txBody>
                  <a:tcPr/>
                </a:tc>
                <a:tc>
                  <a:txBody>
                    <a:bodyPr/>
                    <a:lstStyle/>
                    <a:p>
                      <a:pPr algn="l" fontAlgn="ctr"/>
                      <a:r>
                        <a:rPr lang="en-US" sz="600" u="none" strike="noStrike">
                          <a:effectLst/>
                        </a:rPr>
                        <a:t> </a:t>
                      </a:r>
                      <a:endParaRPr lang="en-US" sz="600" b="0" i="0" u="none" strike="noStrike">
                        <a:solidFill>
                          <a:srgbClr val="000000"/>
                        </a:solidFill>
                        <a:effectLst/>
                        <a:latin typeface="Century Gothic" panose="020B0502020202020204" pitchFamily="34" charset="0"/>
                      </a:endParaRPr>
                    </a:p>
                  </a:txBody>
                  <a:tcPr marL="5979" marR="5979" marT="5979" marB="0" anchor="ctr"/>
                </a:tc>
                <a:tc>
                  <a:txBody>
                    <a:bodyPr/>
                    <a:lstStyle/>
                    <a:p>
                      <a:pPr algn="l" fontAlgn="ctr"/>
                      <a:r>
                        <a:rPr lang="en-US" sz="600" u="none" strike="noStrike">
                          <a:effectLst/>
                        </a:rPr>
                        <a:t> </a:t>
                      </a:r>
                      <a:endParaRPr lang="en-US" sz="600" b="0" i="0" u="none" strike="noStrike">
                        <a:solidFill>
                          <a:srgbClr val="000000"/>
                        </a:solidFill>
                        <a:effectLst/>
                        <a:latin typeface="Century Gothic" panose="020B0502020202020204" pitchFamily="34" charset="0"/>
                      </a:endParaRPr>
                    </a:p>
                  </a:txBody>
                  <a:tcPr marL="5979" marR="5979" marT="5979" marB="0" anchor="ctr"/>
                </a:tc>
                <a:tc>
                  <a:txBody>
                    <a:bodyPr/>
                    <a:lstStyle/>
                    <a:p>
                      <a:pPr algn="l" fontAlgn="ctr"/>
                      <a:r>
                        <a:rPr lang="en-US" sz="600" u="none" strike="noStrike">
                          <a:effectLst/>
                        </a:rPr>
                        <a:t> </a:t>
                      </a:r>
                      <a:endParaRPr lang="en-US" sz="600" b="0" i="0" u="none" strike="noStrike">
                        <a:solidFill>
                          <a:srgbClr val="000000"/>
                        </a:solidFill>
                        <a:effectLst/>
                        <a:latin typeface="Century Gothic" panose="020B0502020202020204" pitchFamily="34" charset="0"/>
                      </a:endParaRPr>
                    </a:p>
                  </a:txBody>
                  <a:tcPr marL="5979" marR="5979" marT="5979" marB="0" anchor="ctr"/>
                </a:tc>
                <a:tc>
                  <a:txBody>
                    <a:bodyPr/>
                    <a:lstStyle/>
                    <a:p>
                      <a:pPr algn="l" fontAlgn="ctr"/>
                      <a:r>
                        <a:rPr lang="en-US" sz="600" u="none" strike="noStrike">
                          <a:effectLst/>
                        </a:rPr>
                        <a:t> </a:t>
                      </a:r>
                      <a:endParaRPr lang="en-US" sz="600" b="0" i="0" u="none" strike="noStrike">
                        <a:solidFill>
                          <a:srgbClr val="000000"/>
                        </a:solidFill>
                        <a:effectLst/>
                        <a:latin typeface="Century Gothic" panose="020B0502020202020204" pitchFamily="34" charset="0"/>
                      </a:endParaRPr>
                    </a:p>
                  </a:txBody>
                  <a:tcPr marL="5979" marR="5979" marT="5979" marB="0" anchor="ctr"/>
                </a:tc>
                <a:tc>
                  <a:txBody>
                    <a:bodyPr/>
                    <a:lstStyle/>
                    <a:p>
                      <a:pPr algn="l" fontAlgn="ctr"/>
                      <a:r>
                        <a:rPr lang="en-US" sz="600" u="none" strike="noStrike">
                          <a:effectLst/>
                        </a:rPr>
                        <a:t>Good Friday</a:t>
                      </a:r>
                      <a:endParaRPr lang="en-US" sz="600" b="0" i="0" u="none" strike="noStrike">
                        <a:solidFill>
                          <a:srgbClr val="951A20"/>
                        </a:solidFill>
                        <a:effectLst/>
                        <a:latin typeface="Century Gothic" panose="020B0502020202020204" pitchFamily="34" charset="0"/>
                      </a:endParaRPr>
                    </a:p>
                  </a:txBody>
                  <a:tcPr marL="5979" marR="5979" marT="5979" marB="0" anchor="ctr"/>
                </a:tc>
                <a:tc>
                  <a:txBody>
                    <a:bodyPr/>
                    <a:lstStyle/>
                    <a:p>
                      <a:pPr algn="l" fontAlgn="ctr"/>
                      <a:r>
                        <a:rPr lang="en-US" sz="600" u="none" strike="noStrike" dirty="0">
                          <a:effectLst/>
                        </a:rPr>
                        <a:t> </a:t>
                      </a:r>
                      <a:endParaRPr lang="en-US" sz="600" b="0" i="0" u="none" strike="noStrike" dirty="0">
                        <a:solidFill>
                          <a:srgbClr val="000000"/>
                        </a:solidFill>
                        <a:effectLst/>
                        <a:latin typeface="Century Gothic" panose="020B0502020202020204" pitchFamily="34" charset="0"/>
                      </a:endParaRPr>
                    </a:p>
                  </a:txBody>
                  <a:tcPr marL="5979" marR="5979" marT="5979" marB="0" anchor="ctr"/>
                </a:tc>
                <a:extLst>
                  <a:ext uri="{0D108BD9-81ED-4DB2-BD59-A6C34878D82A}">
                    <a16:rowId xmlns:a16="http://schemas.microsoft.com/office/drawing/2014/main" val="2853378153"/>
                  </a:ext>
                </a:extLst>
              </a:tr>
              <a:tr h="306713">
                <a:tc gridSpan="2">
                  <a:txBody>
                    <a:bodyPr/>
                    <a:lstStyle/>
                    <a:p>
                      <a:pPr algn="l" fontAlgn="ctr"/>
                      <a:r>
                        <a:rPr lang="en-US" sz="600" u="none" strike="noStrike">
                          <a:effectLst/>
                        </a:rPr>
                        <a:t> </a:t>
                      </a:r>
                      <a:endParaRPr lang="en-US" sz="600" b="0" i="0" u="none" strike="noStrike">
                        <a:solidFill>
                          <a:srgbClr val="000000"/>
                        </a:solidFill>
                        <a:effectLst/>
                        <a:latin typeface="Century Gothic" panose="020B0502020202020204" pitchFamily="34" charset="0"/>
                      </a:endParaRPr>
                    </a:p>
                  </a:txBody>
                  <a:tcPr marL="5979" marR="5979" marT="5979" marB="0" anchor="ctr"/>
                </a:tc>
                <a:tc hMerge="1">
                  <a:txBody>
                    <a:bodyPr/>
                    <a:lstStyle/>
                    <a:p>
                      <a:endParaRPr lang="en-US"/>
                    </a:p>
                  </a:txBody>
                  <a:tcPr/>
                </a:tc>
                <a:tc>
                  <a:txBody>
                    <a:bodyPr/>
                    <a:lstStyle/>
                    <a:p>
                      <a:pPr algn="l" fontAlgn="ctr"/>
                      <a:r>
                        <a:rPr lang="en-US" sz="600" u="none" strike="noStrike">
                          <a:effectLst/>
                        </a:rPr>
                        <a:t> </a:t>
                      </a:r>
                      <a:endParaRPr lang="en-US" sz="600" b="0" i="0" u="none" strike="noStrike">
                        <a:solidFill>
                          <a:srgbClr val="000000"/>
                        </a:solidFill>
                        <a:effectLst/>
                        <a:latin typeface="Century Gothic" panose="020B0502020202020204" pitchFamily="34" charset="0"/>
                      </a:endParaRPr>
                    </a:p>
                  </a:txBody>
                  <a:tcPr marL="5979" marR="5979" marT="5979" marB="0" anchor="ctr"/>
                </a:tc>
                <a:tc>
                  <a:txBody>
                    <a:bodyPr/>
                    <a:lstStyle/>
                    <a:p>
                      <a:pPr algn="l" fontAlgn="ctr"/>
                      <a:r>
                        <a:rPr lang="en-US" sz="600" u="none" strike="noStrike">
                          <a:effectLst/>
                        </a:rPr>
                        <a:t> </a:t>
                      </a:r>
                      <a:endParaRPr lang="en-US" sz="600" b="0" i="0" u="none" strike="noStrike">
                        <a:solidFill>
                          <a:srgbClr val="000000"/>
                        </a:solidFill>
                        <a:effectLst/>
                        <a:latin typeface="Century Gothic" panose="020B0502020202020204" pitchFamily="34" charset="0"/>
                      </a:endParaRPr>
                    </a:p>
                  </a:txBody>
                  <a:tcPr marL="5979" marR="5979" marT="5979" marB="0" anchor="ctr"/>
                </a:tc>
                <a:tc>
                  <a:txBody>
                    <a:bodyPr/>
                    <a:lstStyle/>
                    <a:p>
                      <a:pPr algn="l" fontAlgn="ctr"/>
                      <a:r>
                        <a:rPr lang="en-US" sz="600" u="none" strike="noStrike">
                          <a:effectLst/>
                        </a:rPr>
                        <a:t> </a:t>
                      </a:r>
                      <a:endParaRPr lang="en-US" sz="600" b="0" i="0" u="none" strike="noStrike">
                        <a:solidFill>
                          <a:srgbClr val="000000"/>
                        </a:solidFill>
                        <a:effectLst/>
                        <a:latin typeface="Century Gothic" panose="020B0502020202020204" pitchFamily="34" charset="0"/>
                      </a:endParaRPr>
                    </a:p>
                  </a:txBody>
                  <a:tcPr marL="5979" marR="5979" marT="5979" marB="0" anchor="ctr"/>
                </a:tc>
                <a:tc>
                  <a:txBody>
                    <a:bodyPr/>
                    <a:lstStyle/>
                    <a:p>
                      <a:pPr algn="l" fontAlgn="ctr"/>
                      <a:r>
                        <a:rPr lang="en-US" sz="600" u="none" strike="noStrike">
                          <a:effectLst/>
                        </a:rPr>
                        <a:t> </a:t>
                      </a:r>
                      <a:endParaRPr lang="en-US" sz="600" b="0" i="0" u="none" strike="noStrike">
                        <a:solidFill>
                          <a:srgbClr val="000000"/>
                        </a:solidFill>
                        <a:effectLst/>
                        <a:latin typeface="Century Gothic" panose="020B0502020202020204" pitchFamily="34" charset="0"/>
                      </a:endParaRPr>
                    </a:p>
                  </a:txBody>
                  <a:tcPr marL="5979" marR="5979" marT="5979" marB="0" anchor="ctr"/>
                </a:tc>
                <a:tc>
                  <a:txBody>
                    <a:bodyPr/>
                    <a:lstStyle/>
                    <a:p>
                      <a:pPr algn="l" fontAlgn="ctr"/>
                      <a:r>
                        <a:rPr lang="en-US" sz="600" u="none" strike="noStrike">
                          <a:effectLst/>
                        </a:rPr>
                        <a:t> </a:t>
                      </a:r>
                      <a:endParaRPr lang="en-US" sz="600" b="0" i="0" u="none" strike="noStrike">
                        <a:solidFill>
                          <a:srgbClr val="000000"/>
                        </a:solidFill>
                        <a:effectLst/>
                        <a:latin typeface="Century Gothic" panose="020B0502020202020204" pitchFamily="34" charset="0"/>
                      </a:endParaRPr>
                    </a:p>
                  </a:txBody>
                  <a:tcPr marL="5979" marR="5979" marT="5979" marB="0" anchor="ctr"/>
                </a:tc>
                <a:tc>
                  <a:txBody>
                    <a:bodyPr/>
                    <a:lstStyle/>
                    <a:p>
                      <a:pPr algn="l" fontAlgn="ctr"/>
                      <a:r>
                        <a:rPr lang="en-US" sz="600" u="none" strike="noStrike">
                          <a:effectLst/>
                        </a:rPr>
                        <a:t> </a:t>
                      </a:r>
                      <a:endParaRPr lang="en-US" sz="600" b="0" i="0" u="none" strike="noStrike">
                        <a:solidFill>
                          <a:srgbClr val="000000"/>
                        </a:solidFill>
                        <a:effectLst/>
                        <a:latin typeface="Century Gothic" panose="020B0502020202020204" pitchFamily="34" charset="0"/>
                      </a:endParaRPr>
                    </a:p>
                  </a:txBody>
                  <a:tcPr marL="5979" marR="5979" marT="5979" marB="0" anchor="ctr"/>
                </a:tc>
                <a:extLst>
                  <a:ext uri="{0D108BD9-81ED-4DB2-BD59-A6C34878D82A}">
                    <a16:rowId xmlns:a16="http://schemas.microsoft.com/office/drawing/2014/main" val="1769119730"/>
                  </a:ext>
                </a:extLst>
              </a:tr>
              <a:tr h="126519">
                <a:tc>
                  <a:txBody>
                    <a:bodyPr/>
                    <a:lstStyle/>
                    <a:p>
                      <a:pPr algn="l" fontAlgn="ctr"/>
                      <a:r>
                        <a:rPr lang="en-US" sz="800" u="none" strike="noStrike">
                          <a:effectLst/>
                        </a:rPr>
                        <a:t> </a:t>
                      </a:r>
                      <a:endParaRPr lang="en-US" sz="800" b="1" i="0" u="none" strike="noStrike">
                        <a:solidFill>
                          <a:srgbClr val="000000"/>
                        </a:solidFill>
                        <a:effectLst/>
                        <a:latin typeface="Century Gothic" panose="020B0502020202020204" pitchFamily="34" charset="0"/>
                      </a:endParaRPr>
                    </a:p>
                  </a:txBody>
                  <a:tcPr marL="5979" marR="5979" marT="5979" marB="0" anchor="ctr"/>
                </a:tc>
                <a:tc>
                  <a:txBody>
                    <a:bodyPr/>
                    <a:lstStyle/>
                    <a:p>
                      <a:pPr algn="r" fontAlgn="ctr"/>
                      <a:r>
                        <a:rPr lang="en-US" sz="800" u="none" strike="noStrike">
                          <a:effectLst/>
                        </a:rPr>
                        <a:t>4</a:t>
                      </a:r>
                      <a:endParaRPr lang="en-US" sz="800" b="1" i="0" u="none" strike="noStrike">
                        <a:solidFill>
                          <a:srgbClr val="000000"/>
                        </a:solidFill>
                        <a:effectLst/>
                        <a:latin typeface="Century Gothic" panose="020B0502020202020204" pitchFamily="34" charset="0"/>
                      </a:endParaRPr>
                    </a:p>
                  </a:txBody>
                  <a:tcPr marL="5979" marR="35873" marT="5979" marB="0" anchor="ctr"/>
                </a:tc>
                <a:tc>
                  <a:txBody>
                    <a:bodyPr/>
                    <a:lstStyle/>
                    <a:p>
                      <a:pPr algn="r" fontAlgn="ctr"/>
                      <a:r>
                        <a:rPr lang="en-US" sz="800" u="none" strike="noStrike">
                          <a:effectLst/>
                        </a:rPr>
                        <a:t>5</a:t>
                      </a:r>
                      <a:endParaRPr lang="en-US" sz="800" b="1" i="0" u="none" strike="noStrike">
                        <a:solidFill>
                          <a:srgbClr val="000000"/>
                        </a:solidFill>
                        <a:effectLst/>
                        <a:latin typeface="Century Gothic" panose="020B0502020202020204" pitchFamily="34" charset="0"/>
                      </a:endParaRPr>
                    </a:p>
                  </a:txBody>
                  <a:tcPr marL="5979" marR="35873" marT="5979" marB="0" anchor="ctr"/>
                </a:tc>
                <a:tc>
                  <a:txBody>
                    <a:bodyPr/>
                    <a:lstStyle/>
                    <a:p>
                      <a:pPr algn="r" fontAlgn="ctr"/>
                      <a:r>
                        <a:rPr lang="en-US" sz="800" u="none" strike="noStrike" dirty="0">
                          <a:effectLst/>
                        </a:rPr>
                        <a:t>6</a:t>
                      </a:r>
                      <a:endParaRPr lang="en-US" sz="800" b="1" i="0" u="none" strike="noStrike" dirty="0">
                        <a:solidFill>
                          <a:srgbClr val="000000"/>
                        </a:solidFill>
                        <a:effectLst/>
                        <a:latin typeface="Century Gothic" panose="020B0502020202020204" pitchFamily="34" charset="0"/>
                      </a:endParaRPr>
                    </a:p>
                  </a:txBody>
                  <a:tcPr marL="5979" marR="35873" marT="5979" marB="0" anchor="ctr"/>
                </a:tc>
                <a:tc>
                  <a:txBody>
                    <a:bodyPr/>
                    <a:lstStyle/>
                    <a:p>
                      <a:pPr algn="r" fontAlgn="ctr"/>
                      <a:r>
                        <a:rPr lang="en-US" sz="800" u="none" strike="noStrike">
                          <a:effectLst/>
                        </a:rPr>
                        <a:t>7</a:t>
                      </a:r>
                      <a:endParaRPr lang="en-US" sz="800" b="1" i="0" u="none" strike="noStrike">
                        <a:solidFill>
                          <a:srgbClr val="000000"/>
                        </a:solidFill>
                        <a:effectLst/>
                        <a:latin typeface="Century Gothic" panose="020B0502020202020204" pitchFamily="34" charset="0"/>
                      </a:endParaRPr>
                    </a:p>
                  </a:txBody>
                  <a:tcPr marL="5979" marR="35873" marT="5979" marB="0" anchor="ctr"/>
                </a:tc>
                <a:tc>
                  <a:txBody>
                    <a:bodyPr/>
                    <a:lstStyle/>
                    <a:p>
                      <a:pPr algn="r" fontAlgn="ctr"/>
                      <a:r>
                        <a:rPr lang="en-US" sz="800" u="none" strike="noStrike">
                          <a:effectLst/>
                        </a:rPr>
                        <a:t>8</a:t>
                      </a:r>
                      <a:endParaRPr lang="en-US" sz="800" b="1" i="0" u="none" strike="noStrike">
                        <a:solidFill>
                          <a:srgbClr val="000000"/>
                        </a:solidFill>
                        <a:effectLst/>
                        <a:latin typeface="Century Gothic" panose="020B0502020202020204" pitchFamily="34" charset="0"/>
                      </a:endParaRPr>
                    </a:p>
                  </a:txBody>
                  <a:tcPr marL="5979" marR="35873" marT="5979" marB="0" anchor="ctr"/>
                </a:tc>
                <a:tc>
                  <a:txBody>
                    <a:bodyPr/>
                    <a:lstStyle/>
                    <a:p>
                      <a:pPr algn="r" fontAlgn="ctr"/>
                      <a:r>
                        <a:rPr lang="en-US" sz="800" u="none" strike="noStrike">
                          <a:effectLst/>
                        </a:rPr>
                        <a:t>9</a:t>
                      </a:r>
                      <a:endParaRPr lang="en-US" sz="800" b="1" i="0" u="none" strike="noStrike">
                        <a:solidFill>
                          <a:srgbClr val="000000"/>
                        </a:solidFill>
                        <a:effectLst/>
                        <a:latin typeface="Century Gothic" panose="020B0502020202020204" pitchFamily="34" charset="0"/>
                      </a:endParaRPr>
                    </a:p>
                  </a:txBody>
                  <a:tcPr marL="5979" marR="35873" marT="5979" marB="0" anchor="ctr"/>
                </a:tc>
                <a:tc>
                  <a:txBody>
                    <a:bodyPr/>
                    <a:lstStyle/>
                    <a:p>
                      <a:pPr algn="r" fontAlgn="ctr"/>
                      <a:r>
                        <a:rPr lang="en-US" sz="800" u="none" strike="noStrike">
                          <a:effectLst/>
                        </a:rPr>
                        <a:t>10</a:t>
                      </a:r>
                      <a:endParaRPr lang="en-US" sz="800" b="1" i="0" u="none" strike="noStrike">
                        <a:solidFill>
                          <a:srgbClr val="000000"/>
                        </a:solidFill>
                        <a:effectLst/>
                        <a:latin typeface="Century Gothic" panose="020B0502020202020204" pitchFamily="34" charset="0"/>
                      </a:endParaRPr>
                    </a:p>
                  </a:txBody>
                  <a:tcPr marL="5979" marR="35873" marT="5979" marB="0" anchor="ctr"/>
                </a:tc>
                <a:extLst>
                  <a:ext uri="{0D108BD9-81ED-4DB2-BD59-A6C34878D82A}">
                    <a16:rowId xmlns:a16="http://schemas.microsoft.com/office/drawing/2014/main" val="3408114514"/>
                  </a:ext>
                </a:extLst>
              </a:tr>
              <a:tr h="306713">
                <a:tc gridSpan="2">
                  <a:txBody>
                    <a:bodyPr/>
                    <a:lstStyle/>
                    <a:p>
                      <a:pPr algn="l" fontAlgn="ctr"/>
                      <a:r>
                        <a:rPr lang="en-US" sz="600" u="none" strike="noStrike">
                          <a:effectLst/>
                        </a:rPr>
                        <a:t>Easter Sunday</a:t>
                      </a:r>
                      <a:endParaRPr lang="en-US" sz="600" b="0" i="0" u="none" strike="noStrike">
                        <a:solidFill>
                          <a:srgbClr val="951A20"/>
                        </a:solidFill>
                        <a:effectLst/>
                        <a:latin typeface="Century Gothic" panose="020B0502020202020204" pitchFamily="34" charset="0"/>
                      </a:endParaRPr>
                    </a:p>
                  </a:txBody>
                  <a:tcPr marL="5979" marR="5979" marT="5979" marB="0" anchor="ctr"/>
                </a:tc>
                <a:tc hMerge="1">
                  <a:txBody>
                    <a:bodyPr/>
                    <a:lstStyle/>
                    <a:p>
                      <a:endParaRPr lang="en-US"/>
                    </a:p>
                  </a:txBody>
                  <a:tcPr/>
                </a:tc>
                <a:tc>
                  <a:txBody>
                    <a:bodyPr/>
                    <a:lstStyle/>
                    <a:p>
                      <a:pPr algn="l" fontAlgn="ctr"/>
                      <a:r>
                        <a:rPr lang="en-US" sz="600" b="1" u="none" strike="noStrike" dirty="0">
                          <a:solidFill>
                            <a:srgbClr val="FF0000"/>
                          </a:solidFill>
                          <a:effectLst/>
                        </a:rPr>
                        <a:t> EDWIN WELCH</a:t>
                      </a:r>
                      <a:endParaRPr lang="en-US" sz="600" b="1" i="0" u="none" strike="noStrike" dirty="0">
                        <a:solidFill>
                          <a:srgbClr val="FF0000"/>
                        </a:solidFill>
                        <a:effectLst/>
                        <a:latin typeface="Century Gothic" panose="020B0502020202020204" pitchFamily="34" charset="0"/>
                      </a:endParaRPr>
                    </a:p>
                  </a:txBody>
                  <a:tcPr marL="5979" marR="5979" marT="5979" marB="0" anchor="ctr"/>
                </a:tc>
                <a:tc>
                  <a:txBody>
                    <a:bodyPr/>
                    <a:lstStyle/>
                    <a:p>
                      <a:pPr algn="l" fontAlgn="ctr"/>
                      <a:r>
                        <a:rPr lang="en-US" sz="600" u="none" strike="noStrike">
                          <a:effectLst/>
                        </a:rPr>
                        <a:t> </a:t>
                      </a:r>
                      <a:endParaRPr lang="en-US" sz="600" b="0" i="0" u="none" strike="noStrike">
                        <a:solidFill>
                          <a:srgbClr val="000000"/>
                        </a:solidFill>
                        <a:effectLst/>
                        <a:latin typeface="Century Gothic" panose="020B0502020202020204" pitchFamily="34" charset="0"/>
                      </a:endParaRPr>
                    </a:p>
                  </a:txBody>
                  <a:tcPr marL="5979" marR="5979" marT="5979" marB="0" anchor="ctr"/>
                </a:tc>
                <a:tc>
                  <a:txBody>
                    <a:bodyPr/>
                    <a:lstStyle/>
                    <a:p>
                      <a:pPr algn="l" fontAlgn="ctr"/>
                      <a:r>
                        <a:rPr lang="en-US" sz="600" u="none" strike="noStrike" dirty="0">
                          <a:effectLst/>
                        </a:rPr>
                        <a:t> </a:t>
                      </a:r>
                      <a:r>
                        <a:rPr lang="en-US" sz="600" b="1" u="none" strike="noStrike" dirty="0">
                          <a:effectLst/>
                          <a:highlight>
                            <a:srgbClr val="FFFF00"/>
                          </a:highlight>
                        </a:rPr>
                        <a:t>TARHEEL MCL MEETING 7:00PM</a:t>
                      </a:r>
                      <a:endParaRPr lang="en-US" sz="600" b="1" i="0" u="none" strike="noStrike" dirty="0">
                        <a:solidFill>
                          <a:srgbClr val="000000"/>
                        </a:solidFill>
                        <a:effectLst/>
                        <a:highlight>
                          <a:srgbClr val="FFFF00"/>
                        </a:highlight>
                        <a:latin typeface="Century Gothic" panose="020B0502020202020204" pitchFamily="34" charset="0"/>
                      </a:endParaRPr>
                    </a:p>
                  </a:txBody>
                  <a:tcPr marL="5979" marR="5979" marT="5979" marB="0" anchor="ctr"/>
                </a:tc>
                <a:tc>
                  <a:txBody>
                    <a:bodyPr/>
                    <a:lstStyle/>
                    <a:p>
                      <a:pPr algn="l" fontAlgn="ctr"/>
                      <a:r>
                        <a:rPr lang="en-US" sz="600" u="none" strike="noStrike" dirty="0">
                          <a:effectLst/>
                        </a:rPr>
                        <a:t> </a:t>
                      </a:r>
                      <a:endParaRPr lang="en-US" sz="600" b="0" i="0" u="none" strike="noStrike" dirty="0">
                        <a:solidFill>
                          <a:srgbClr val="000000"/>
                        </a:solidFill>
                        <a:effectLst/>
                        <a:latin typeface="Century Gothic" panose="020B0502020202020204" pitchFamily="34" charset="0"/>
                      </a:endParaRPr>
                    </a:p>
                  </a:txBody>
                  <a:tcPr marL="5979" marR="5979" marT="5979" marB="0" anchor="ctr"/>
                </a:tc>
                <a:tc>
                  <a:txBody>
                    <a:bodyPr/>
                    <a:lstStyle/>
                    <a:p>
                      <a:pPr algn="l" fontAlgn="ctr"/>
                      <a:r>
                        <a:rPr lang="en-US" sz="600" u="none" strike="noStrike">
                          <a:effectLst/>
                        </a:rPr>
                        <a:t> </a:t>
                      </a:r>
                      <a:endParaRPr lang="en-US" sz="600" b="0" i="0" u="none" strike="noStrike">
                        <a:solidFill>
                          <a:srgbClr val="000000"/>
                        </a:solidFill>
                        <a:effectLst/>
                        <a:latin typeface="Century Gothic" panose="020B0502020202020204" pitchFamily="34" charset="0"/>
                      </a:endParaRPr>
                    </a:p>
                  </a:txBody>
                  <a:tcPr marL="5979" marR="5979" marT="5979" marB="0" anchor="ctr"/>
                </a:tc>
                <a:tc>
                  <a:txBody>
                    <a:bodyPr/>
                    <a:lstStyle/>
                    <a:p>
                      <a:pPr algn="l" fontAlgn="ctr"/>
                      <a:r>
                        <a:rPr lang="en-US" sz="600" u="none" strike="noStrike">
                          <a:effectLst/>
                        </a:rPr>
                        <a:t> </a:t>
                      </a:r>
                      <a:endParaRPr lang="en-US" sz="600" b="0" i="0" u="none" strike="noStrike">
                        <a:solidFill>
                          <a:srgbClr val="000000"/>
                        </a:solidFill>
                        <a:effectLst/>
                        <a:latin typeface="Century Gothic" panose="020B0502020202020204" pitchFamily="34" charset="0"/>
                      </a:endParaRPr>
                    </a:p>
                  </a:txBody>
                  <a:tcPr marL="5979" marR="5979" marT="5979" marB="0" anchor="ctr"/>
                </a:tc>
                <a:extLst>
                  <a:ext uri="{0D108BD9-81ED-4DB2-BD59-A6C34878D82A}">
                    <a16:rowId xmlns:a16="http://schemas.microsoft.com/office/drawing/2014/main" val="3286602458"/>
                  </a:ext>
                </a:extLst>
              </a:tr>
              <a:tr h="306713">
                <a:tc gridSpan="2">
                  <a:txBody>
                    <a:bodyPr/>
                    <a:lstStyle/>
                    <a:p>
                      <a:pPr algn="l" fontAlgn="ctr"/>
                      <a:r>
                        <a:rPr lang="en-US" sz="600" u="none" strike="noStrike">
                          <a:effectLst/>
                        </a:rPr>
                        <a:t> </a:t>
                      </a:r>
                      <a:endParaRPr lang="en-US" sz="600" b="0" i="0" u="none" strike="noStrike">
                        <a:solidFill>
                          <a:srgbClr val="000000"/>
                        </a:solidFill>
                        <a:effectLst/>
                        <a:latin typeface="Century Gothic" panose="020B0502020202020204" pitchFamily="34" charset="0"/>
                      </a:endParaRPr>
                    </a:p>
                  </a:txBody>
                  <a:tcPr marL="5979" marR="5979" marT="5979" marB="0" anchor="ctr"/>
                </a:tc>
                <a:tc hMerge="1">
                  <a:txBody>
                    <a:bodyPr/>
                    <a:lstStyle/>
                    <a:p>
                      <a:endParaRPr lang="en-US"/>
                    </a:p>
                  </a:txBody>
                  <a:tcPr/>
                </a:tc>
                <a:tc>
                  <a:txBody>
                    <a:bodyPr/>
                    <a:lstStyle/>
                    <a:p>
                      <a:pPr algn="l" fontAlgn="ctr"/>
                      <a:r>
                        <a:rPr lang="en-US" sz="600" u="none" strike="noStrike">
                          <a:effectLst/>
                        </a:rPr>
                        <a:t> </a:t>
                      </a:r>
                      <a:endParaRPr lang="en-US" sz="600" b="0" i="0" u="none" strike="noStrike">
                        <a:solidFill>
                          <a:srgbClr val="000000"/>
                        </a:solidFill>
                        <a:effectLst/>
                        <a:latin typeface="Century Gothic" panose="020B0502020202020204" pitchFamily="34" charset="0"/>
                      </a:endParaRPr>
                    </a:p>
                  </a:txBody>
                  <a:tcPr marL="5979" marR="5979" marT="5979" marB="0" anchor="ctr"/>
                </a:tc>
                <a:tc>
                  <a:txBody>
                    <a:bodyPr/>
                    <a:lstStyle/>
                    <a:p>
                      <a:pPr algn="l" fontAlgn="ctr"/>
                      <a:r>
                        <a:rPr lang="en-US" sz="600" u="none" strike="noStrike">
                          <a:effectLst/>
                        </a:rPr>
                        <a:t> </a:t>
                      </a:r>
                      <a:endParaRPr lang="en-US" sz="600" b="0" i="0" u="none" strike="noStrike">
                        <a:solidFill>
                          <a:srgbClr val="000000"/>
                        </a:solidFill>
                        <a:effectLst/>
                        <a:latin typeface="Century Gothic" panose="020B0502020202020204" pitchFamily="34" charset="0"/>
                      </a:endParaRPr>
                    </a:p>
                  </a:txBody>
                  <a:tcPr marL="5979" marR="5979" marT="5979" marB="0" anchor="ctr"/>
                </a:tc>
                <a:tc>
                  <a:txBody>
                    <a:bodyPr/>
                    <a:lstStyle/>
                    <a:p>
                      <a:pPr algn="l" fontAlgn="ctr"/>
                      <a:r>
                        <a:rPr lang="en-US" sz="600" u="none" strike="noStrike">
                          <a:effectLst/>
                        </a:rPr>
                        <a:t> </a:t>
                      </a:r>
                      <a:endParaRPr lang="en-US" sz="600" b="0" i="0" u="none" strike="noStrike">
                        <a:solidFill>
                          <a:srgbClr val="000000"/>
                        </a:solidFill>
                        <a:effectLst/>
                        <a:latin typeface="Century Gothic" panose="020B0502020202020204" pitchFamily="34" charset="0"/>
                      </a:endParaRPr>
                    </a:p>
                  </a:txBody>
                  <a:tcPr marL="5979" marR="5979" marT="5979" marB="0" anchor="ctr"/>
                </a:tc>
                <a:tc>
                  <a:txBody>
                    <a:bodyPr/>
                    <a:lstStyle/>
                    <a:p>
                      <a:pPr algn="l" fontAlgn="ctr"/>
                      <a:r>
                        <a:rPr lang="en-US" sz="600" u="none" strike="noStrike">
                          <a:effectLst/>
                        </a:rPr>
                        <a:t> </a:t>
                      </a:r>
                      <a:endParaRPr lang="en-US" sz="600" b="0" i="0" u="none" strike="noStrike">
                        <a:solidFill>
                          <a:srgbClr val="000000"/>
                        </a:solidFill>
                        <a:effectLst/>
                        <a:latin typeface="Century Gothic" panose="020B0502020202020204" pitchFamily="34" charset="0"/>
                      </a:endParaRPr>
                    </a:p>
                  </a:txBody>
                  <a:tcPr marL="5979" marR="5979" marT="5979" marB="0" anchor="ctr"/>
                </a:tc>
                <a:tc>
                  <a:txBody>
                    <a:bodyPr/>
                    <a:lstStyle/>
                    <a:p>
                      <a:pPr algn="l" fontAlgn="ctr"/>
                      <a:r>
                        <a:rPr lang="en-US" sz="600" u="none" strike="noStrike">
                          <a:effectLst/>
                        </a:rPr>
                        <a:t> </a:t>
                      </a:r>
                      <a:endParaRPr lang="en-US" sz="600" b="0" i="0" u="none" strike="noStrike">
                        <a:solidFill>
                          <a:srgbClr val="000000"/>
                        </a:solidFill>
                        <a:effectLst/>
                        <a:latin typeface="Century Gothic" panose="020B0502020202020204" pitchFamily="34" charset="0"/>
                      </a:endParaRPr>
                    </a:p>
                  </a:txBody>
                  <a:tcPr marL="5979" marR="5979" marT="5979" marB="0" anchor="ctr"/>
                </a:tc>
                <a:tc>
                  <a:txBody>
                    <a:bodyPr/>
                    <a:lstStyle/>
                    <a:p>
                      <a:pPr algn="l" fontAlgn="ctr"/>
                      <a:r>
                        <a:rPr lang="en-US" sz="600" u="none" strike="noStrike">
                          <a:effectLst/>
                        </a:rPr>
                        <a:t> </a:t>
                      </a:r>
                      <a:endParaRPr lang="en-US" sz="600" b="0" i="0" u="none" strike="noStrike">
                        <a:solidFill>
                          <a:srgbClr val="000000"/>
                        </a:solidFill>
                        <a:effectLst/>
                        <a:latin typeface="Century Gothic" panose="020B0502020202020204" pitchFamily="34" charset="0"/>
                      </a:endParaRPr>
                    </a:p>
                  </a:txBody>
                  <a:tcPr marL="5979" marR="5979" marT="5979" marB="0" anchor="ctr"/>
                </a:tc>
                <a:extLst>
                  <a:ext uri="{0D108BD9-81ED-4DB2-BD59-A6C34878D82A}">
                    <a16:rowId xmlns:a16="http://schemas.microsoft.com/office/drawing/2014/main" val="3507510041"/>
                  </a:ext>
                </a:extLst>
              </a:tr>
              <a:tr h="126519">
                <a:tc>
                  <a:txBody>
                    <a:bodyPr/>
                    <a:lstStyle/>
                    <a:p>
                      <a:pPr algn="l" fontAlgn="ctr"/>
                      <a:r>
                        <a:rPr lang="en-US" sz="800" u="none" strike="noStrike">
                          <a:effectLst/>
                        </a:rPr>
                        <a:t> </a:t>
                      </a:r>
                      <a:endParaRPr lang="en-US" sz="800" b="1" i="0" u="none" strike="noStrike">
                        <a:solidFill>
                          <a:srgbClr val="000000"/>
                        </a:solidFill>
                        <a:effectLst/>
                        <a:latin typeface="Century Gothic" panose="020B0502020202020204" pitchFamily="34" charset="0"/>
                      </a:endParaRPr>
                    </a:p>
                  </a:txBody>
                  <a:tcPr marL="5979" marR="5979" marT="5979" marB="0" anchor="ctr"/>
                </a:tc>
                <a:tc>
                  <a:txBody>
                    <a:bodyPr/>
                    <a:lstStyle/>
                    <a:p>
                      <a:pPr algn="r" fontAlgn="ctr"/>
                      <a:r>
                        <a:rPr lang="en-US" sz="800" u="none" strike="noStrike">
                          <a:effectLst/>
                        </a:rPr>
                        <a:t>11</a:t>
                      </a:r>
                      <a:endParaRPr lang="en-US" sz="800" b="1" i="0" u="none" strike="noStrike">
                        <a:solidFill>
                          <a:srgbClr val="000000"/>
                        </a:solidFill>
                        <a:effectLst/>
                        <a:latin typeface="Century Gothic" panose="020B0502020202020204" pitchFamily="34" charset="0"/>
                      </a:endParaRPr>
                    </a:p>
                  </a:txBody>
                  <a:tcPr marL="5979" marR="35873" marT="5979" marB="0" anchor="ctr"/>
                </a:tc>
                <a:tc>
                  <a:txBody>
                    <a:bodyPr/>
                    <a:lstStyle/>
                    <a:p>
                      <a:pPr algn="r" fontAlgn="ctr"/>
                      <a:r>
                        <a:rPr lang="en-US" sz="800" u="none" strike="noStrike">
                          <a:effectLst/>
                        </a:rPr>
                        <a:t>12</a:t>
                      </a:r>
                      <a:endParaRPr lang="en-US" sz="800" b="1" i="0" u="none" strike="noStrike">
                        <a:solidFill>
                          <a:srgbClr val="000000"/>
                        </a:solidFill>
                        <a:effectLst/>
                        <a:latin typeface="Century Gothic" panose="020B0502020202020204" pitchFamily="34" charset="0"/>
                      </a:endParaRPr>
                    </a:p>
                  </a:txBody>
                  <a:tcPr marL="5979" marR="35873" marT="5979" marB="0" anchor="ctr"/>
                </a:tc>
                <a:tc>
                  <a:txBody>
                    <a:bodyPr/>
                    <a:lstStyle/>
                    <a:p>
                      <a:pPr algn="r" fontAlgn="ctr"/>
                      <a:r>
                        <a:rPr lang="en-US" sz="800" u="none" strike="noStrike">
                          <a:effectLst/>
                        </a:rPr>
                        <a:t>13</a:t>
                      </a:r>
                      <a:endParaRPr lang="en-US" sz="800" b="1" i="0" u="none" strike="noStrike">
                        <a:solidFill>
                          <a:srgbClr val="000000"/>
                        </a:solidFill>
                        <a:effectLst/>
                        <a:latin typeface="Century Gothic" panose="020B0502020202020204" pitchFamily="34" charset="0"/>
                      </a:endParaRPr>
                    </a:p>
                  </a:txBody>
                  <a:tcPr marL="5979" marR="35873" marT="5979" marB="0" anchor="ctr"/>
                </a:tc>
                <a:tc>
                  <a:txBody>
                    <a:bodyPr/>
                    <a:lstStyle/>
                    <a:p>
                      <a:pPr algn="r" fontAlgn="ctr"/>
                      <a:r>
                        <a:rPr lang="en-US" sz="800" u="none" strike="noStrike">
                          <a:effectLst/>
                        </a:rPr>
                        <a:t>14</a:t>
                      </a:r>
                      <a:endParaRPr lang="en-US" sz="800" b="1" i="0" u="none" strike="noStrike">
                        <a:solidFill>
                          <a:srgbClr val="000000"/>
                        </a:solidFill>
                        <a:effectLst/>
                        <a:latin typeface="Century Gothic" panose="020B0502020202020204" pitchFamily="34" charset="0"/>
                      </a:endParaRPr>
                    </a:p>
                  </a:txBody>
                  <a:tcPr marL="5979" marR="35873" marT="5979" marB="0" anchor="ctr"/>
                </a:tc>
                <a:tc>
                  <a:txBody>
                    <a:bodyPr/>
                    <a:lstStyle/>
                    <a:p>
                      <a:pPr algn="r" fontAlgn="ctr"/>
                      <a:r>
                        <a:rPr lang="en-US" sz="800" u="none" strike="noStrike">
                          <a:effectLst/>
                        </a:rPr>
                        <a:t>15</a:t>
                      </a:r>
                      <a:endParaRPr lang="en-US" sz="800" b="1" i="0" u="none" strike="noStrike">
                        <a:solidFill>
                          <a:srgbClr val="000000"/>
                        </a:solidFill>
                        <a:effectLst/>
                        <a:latin typeface="Century Gothic" panose="020B0502020202020204" pitchFamily="34" charset="0"/>
                      </a:endParaRPr>
                    </a:p>
                  </a:txBody>
                  <a:tcPr marL="5979" marR="35873" marT="5979" marB="0" anchor="ctr"/>
                </a:tc>
                <a:tc>
                  <a:txBody>
                    <a:bodyPr/>
                    <a:lstStyle/>
                    <a:p>
                      <a:pPr algn="r" fontAlgn="ctr"/>
                      <a:r>
                        <a:rPr lang="en-US" sz="800" u="none" strike="noStrike">
                          <a:effectLst/>
                        </a:rPr>
                        <a:t>16</a:t>
                      </a:r>
                      <a:endParaRPr lang="en-US" sz="800" b="1" i="0" u="none" strike="noStrike">
                        <a:solidFill>
                          <a:srgbClr val="000000"/>
                        </a:solidFill>
                        <a:effectLst/>
                        <a:latin typeface="Century Gothic" panose="020B0502020202020204" pitchFamily="34" charset="0"/>
                      </a:endParaRPr>
                    </a:p>
                  </a:txBody>
                  <a:tcPr marL="5979" marR="35873" marT="5979" marB="0" anchor="ctr"/>
                </a:tc>
                <a:tc>
                  <a:txBody>
                    <a:bodyPr/>
                    <a:lstStyle/>
                    <a:p>
                      <a:pPr algn="r" fontAlgn="ctr"/>
                      <a:r>
                        <a:rPr lang="en-US" sz="800" u="none" strike="noStrike">
                          <a:effectLst/>
                        </a:rPr>
                        <a:t>17</a:t>
                      </a:r>
                      <a:endParaRPr lang="en-US" sz="800" b="1" i="0" u="none" strike="noStrike">
                        <a:solidFill>
                          <a:srgbClr val="000000"/>
                        </a:solidFill>
                        <a:effectLst/>
                        <a:latin typeface="Century Gothic" panose="020B0502020202020204" pitchFamily="34" charset="0"/>
                      </a:endParaRPr>
                    </a:p>
                  </a:txBody>
                  <a:tcPr marL="5979" marR="35873" marT="5979" marB="0" anchor="ctr"/>
                </a:tc>
                <a:extLst>
                  <a:ext uri="{0D108BD9-81ED-4DB2-BD59-A6C34878D82A}">
                    <a16:rowId xmlns:a16="http://schemas.microsoft.com/office/drawing/2014/main" val="3321750550"/>
                  </a:ext>
                </a:extLst>
              </a:tr>
              <a:tr h="306713">
                <a:tc gridSpan="2">
                  <a:txBody>
                    <a:bodyPr/>
                    <a:lstStyle/>
                    <a:p>
                      <a:pPr algn="l" fontAlgn="ctr"/>
                      <a:r>
                        <a:rPr lang="en-US" sz="600" u="none" strike="noStrike">
                          <a:effectLst/>
                        </a:rPr>
                        <a:t> </a:t>
                      </a:r>
                      <a:endParaRPr lang="en-US" sz="600" b="0" i="0" u="none" strike="noStrike">
                        <a:solidFill>
                          <a:srgbClr val="000000"/>
                        </a:solidFill>
                        <a:effectLst/>
                        <a:latin typeface="Century Gothic" panose="020B0502020202020204" pitchFamily="34" charset="0"/>
                      </a:endParaRPr>
                    </a:p>
                  </a:txBody>
                  <a:tcPr marL="5979" marR="5979" marT="5979" marB="0" anchor="ctr"/>
                </a:tc>
                <a:tc hMerge="1">
                  <a:txBody>
                    <a:bodyPr/>
                    <a:lstStyle/>
                    <a:p>
                      <a:endParaRPr lang="en-US"/>
                    </a:p>
                  </a:txBody>
                  <a:tcPr/>
                </a:tc>
                <a:tc>
                  <a:txBody>
                    <a:bodyPr/>
                    <a:lstStyle/>
                    <a:p>
                      <a:pPr algn="l" fontAlgn="ctr"/>
                      <a:r>
                        <a:rPr lang="en-US" sz="600" b="1" u="none" strike="noStrike" dirty="0">
                          <a:solidFill>
                            <a:srgbClr val="FF0000"/>
                          </a:solidFill>
                          <a:effectLst/>
                        </a:rPr>
                        <a:t>JEREMY TANK </a:t>
                      </a:r>
                      <a:endParaRPr lang="en-US" sz="600" b="1" i="0" u="none" strike="noStrike" dirty="0">
                        <a:solidFill>
                          <a:srgbClr val="FF0000"/>
                        </a:solidFill>
                        <a:effectLst/>
                        <a:latin typeface="Century Gothic" panose="020B0502020202020204" pitchFamily="34" charset="0"/>
                      </a:endParaRPr>
                    </a:p>
                  </a:txBody>
                  <a:tcPr marL="5979" marR="5979" marT="5979" marB="0" anchor="ctr"/>
                </a:tc>
                <a:tc>
                  <a:txBody>
                    <a:bodyPr/>
                    <a:lstStyle/>
                    <a:p>
                      <a:pPr algn="l" fontAlgn="ctr"/>
                      <a:r>
                        <a:rPr lang="en-US" sz="600" u="none" strike="noStrike">
                          <a:effectLst/>
                        </a:rPr>
                        <a:t> </a:t>
                      </a:r>
                      <a:endParaRPr lang="en-US" sz="600" b="0" i="0" u="none" strike="noStrike">
                        <a:solidFill>
                          <a:srgbClr val="000000"/>
                        </a:solidFill>
                        <a:effectLst/>
                        <a:latin typeface="Century Gothic" panose="020B0502020202020204" pitchFamily="34" charset="0"/>
                      </a:endParaRPr>
                    </a:p>
                  </a:txBody>
                  <a:tcPr marL="5979" marR="5979" marT="5979" marB="0" anchor="ctr"/>
                </a:tc>
                <a:tc>
                  <a:txBody>
                    <a:bodyPr/>
                    <a:lstStyle/>
                    <a:p>
                      <a:pPr algn="l" fontAlgn="ctr"/>
                      <a:r>
                        <a:rPr lang="en-US" sz="600" u="none" strike="noStrike" dirty="0">
                          <a:effectLst/>
                        </a:rPr>
                        <a:t> </a:t>
                      </a:r>
                      <a:endParaRPr lang="en-US" sz="600" b="0" i="0" u="none" strike="noStrike" dirty="0">
                        <a:solidFill>
                          <a:srgbClr val="000000"/>
                        </a:solidFill>
                        <a:effectLst/>
                        <a:latin typeface="Century Gothic" panose="020B0502020202020204" pitchFamily="34" charset="0"/>
                      </a:endParaRPr>
                    </a:p>
                  </a:txBody>
                  <a:tcPr marL="5979" marR="5979" marT="5979" marB="0" anchor="ctr"/>
                </a:tc>
                <a:tc>
                  <a:txBody>
                    <a:bodyPr/>
                    <a:lstStyle/>
                    <a:p>
                      <a:pPr algn="l" fontAlgn="ctr"/>
                      <a:r>
                        <a:rPr lang="en-US" sz="600" u="none" strike="noStrike">
                          <a:effectLst/>
                        </a:rPr>
                        <a:t> </a:t>
                      </a:r>
                      <a:endParaRPr lang="en-US" sz="600" b="0" i="0" u="none" strike="noStrike">
                        <a:solidFill>
                          <a:srgbClr val="000000"/>
                        </a:solidFill>
                        <a:effectLst/>
                        <a:latin typeface="Century Gothic" panose="020B0502020202020204" pitchFamily="34" charset="0"/>
                      </a:endParaRPr>
                    </a:p>
                  </a:txBody>
                  <a:tcPr marL="5979" marR="5979" marT="5979" marB="0" anchor="ctr"/>
                </a:tc>
                <a:tc>
                  <a:txBody>
                    <a:bodyPr/>
                    <a:lstStyle/>
                    <a:p>
                      <a:pPr algn="l" fontAlgn="ctr"/>
                      <a:r>
                        <a:rPr lang="en-US" sz="600" u="none" strike="noStrike">
                          <a:effectLst/>
                        </a:rPr>
                        <a:t> </a:t>
                      </a:r>
                      <a:endParaRPr lang="en-US" sz="600" b="0" i="0" u="none" strike="noStrike">
                        <a:solidFill>
                          <a:srgbClr val="000000"/>
                        </a:solidFill>
                        <a:effectLst/>
                        <a:latin typeface="Century Gothic" panose="020B0502020202020204" pitchFamily="34" charset="0"/>
                      </a:endParaRPr>
                    </a:p>
                  </a:txBody>
                  <a:tcPr marL="5979" marR="5979" marT="5979" marB="0" anchor="ctr"/>
                </a:tc>
                <a:tc>
                  <a:txBody>
                    <a:bodyPr/>
                    <a:lstStyle/>
                    <a:p>
                      <a:pPr algn="l" fontAlgn="ctr"/>
                      <a:r>
                        <a:rPr lang="en-US" sz="600" b="1" u="none" strike="noStrike" dirty="0">
                          <a:solidFill>
                            <a:srgbClr val="FF0000"/>
                          </a:solidFill>
                          <a:effectLst/>
                        </a:rPr>
                        <a:t>MICHAEL SNYDER  </a:t>
                      </a:r>
                      <a:endParaRPr lang="en-US" sz="600" b="1" i="0" u="none" strike="noStrike" dirty="0">
                        <a:solidFill>
                          <a:srgbClr val="FF0000"/>
                        </a:solidFill>
                        <a:effectLst/>
                        <a:latin typeface="Century Gothic" panose="020B0502020202020204" pitchFamily="34" charset="0"/>
                      </a:endParaRPr>
                    </a:p>
                  </a:txBody>
                  <a:tcPr marL="5979" marR="5979" marT="5979" marB="0" anchor="ctr"/>
                </a:tc>
                <a:extLst>
                  <a:ext uri="{0D108BD9-81ED-4DB2-BD59-A6C34878D82A}">
                    <a16:rowId xmlns:a16="http://schemas.microsoft.com/office/drawing/2014/main" val="2395999380"/>
                  </a:ext>
                </a:extLst>
              </a:tr>
              <a:tr h="306713">
                <a:tc gridSpan="2">
                  <a:txBody>
                    <a:bodyPr/>
                    <a:lstStyle/>
                    <a:p>
                      <a:pPr algn="l" fontAlgn="ctr"/>
                      <a:r>
                        <a:rPr lang="en-US" sz="600" u="none" strike="noStrike">
                          <a:effectLst/>
                        </a:rPr>
                        <a:t> </a:t>
                      </a:r>
                      <a:endParaRPr lang="en-US" sz="600" b="0" i="0" u="none" strike="noStrike">
                        <a:solidFill>
                          <a:srgbClr val="000000"/>
                        </a:solidFill>
                        <a:effectLst/>
                        <a:latin typeface="Century Gothic" panose="020B0502020202020204" pitchFamily="34" charset="0"/>
                      </a:endParaRPr>
                    </a:p>
                  </a:txBody>
                  <a:tcPr marL="5979" marR="5979" marT="5979" marB="0" anchor="ctr"/>
                </a:tc>
                <a:tc hMerge="1">
                  <a:txBody>
                    <a:bodyPr/>
                    <a:lstStyle/>
                    <a:p>
                      <a:endParaRPr lang="en-US"/>
                    </a:p>
                  </a:txBody>
                  <a:tcPr/>
                </a:tc>
                <a:tc>
                  <a:txBody>
                    <a:bodyPr/>
                    <a:lstStyle/>
                    <a:p>
                      <a:pPr algn="l" fontAlgn="ctr"/>
                      <a:r>
                        <a:rPr lang="en-US" sz="600" u="none" strike="noStrike">
                          <a:effectLst/>
                        </a:rPr>
                        <a:t> </a:t>
                      </a:r>
                      <a:endParaRPr lang="en-US" sz="600" b="0" i="0" u="none" strike="noStrike">
                        <a:solidFill>
                          <a:srgbClr val="000000"/>
                        </a:solidFill>
                        <a:effectLst/>
                        <a:latin typeface="Century Gothic" panose="020B0502020202020204" pitchFamily="34" charset="0"/>
                      </a:endParaRPr>
                    </a:p>
                  </a:txBody>
                  <a:tcPr marL="5979" marR="5979" marT="5979" marB="0" anchor="ctr"/>
                </a:tc>
                <a:tc>
                  <a:txBody>
                    <a:bodyPr/>
                    <a:lstStyle/>
                    <a:p>
                      <a:pPr algn="l" fontAlgn="ctr"/>
                      <a:r>
                        <a:rPr lang="en-US" sz="600" u="none" strike="noStrike">
                          <a:effectLst/>
                        </a:rPr>
                        <a:t> </a:t>
                      </a:r>
                      <a:endParaRPr lang="en-US" sz="600" b="0" i="0" u="none" strike="noStrike">
                        <a:solidFill>
                          <a:srgbClr val="000000"/>
                        </a:solidFill>
                        <a:effectLst/>
                        <a:latin typeface="Century Gothic" panose="020B0502020202020204" pitchFamily="34" charset="0"/>
                      </a:endParaRPr>
                    </a:p>
                  </a:txBody>
                  <a:tcPr marL="5979" marR="5979" marT="5979" marB="0" anchor="ctr"/>
                </a:tc>
                <a:tc>
                  <a:txBody>
                    <a:bodyPr/>
                    <a:lstStyle/>
                    <a:p>
                      <a:pPr algn="l" fontAlgn="ctr"/>
                      <a:r>
                        <a:rPr lang="en-US" sz="600" u="none" strike="noStrike">
                          <a:effectLst/>
                        </a:rPr>
                        <a:t> </a:t>
                      </a:r>
                      <a:endParaRPr lang="en-US" sz="600" b="0" i="0" u="none" strike="noStrike">
                        <a:solidFill>
                          <a:srgbClr val="000000"/>
                        </a:solidFill>
                        <a:effectLst/>
                        <a:latin typeface="Century Gothic" panose="020B0502020202020204" pitchFamily="34" charset="0"/>
                      </a:endParaRPr>
                    </a:p>
                  </a:txBody>
                  <a:tcPr marL="5979" marR="5979" marT="5979" marB="0" anchor="ctr"/>
                </a:tc>
                <a:tc>
                  <a:txBody>
                    <a:bodyPr/>
                    <a:lstStyle/>
                    <a:p>
                      <a:pPr algn="l" fontAlgn="ctr"/>
                      <a:r>
                        <a:rPr lang="en-US" sz="600" u="none" strike="noStrike">
                          <a:effectLst/>
                        </a:rPr>
                        <a:t> </a:t>
                      </a:r>
                      <a:endParaRPr lang="en-US" sz="600" b="0" i="0" u="none" strike="noStrike">
                        <a:solidFill>
                          <a:srgbClr val="000000"/>
                        </a:solidFill>
                        <a:effectLst/>
                        <a:latin typeface="Century Gothic" panose="020B0502020202020204" pitchFamily="34" charset="0"/>
                      </a:endParaRPr>
                    </a:p>
                  </a:txBody>
                  <a:tcPr marL="5979" marR="5979" marT="5979" marB="0" anchor="ctr"/>
                </a:tc>
                <a:tc>
                  <a:txBody>
                    <a:bodyPr/>
                    <a:lstStyle/>
                    <a:p>
                      <a:pPr algn="l" fontAlgn="ctr"/>
                      <a:r>
                        <a:rPr lang="en-US" sz="600" u="none" strike="noStrike">
                          <a:effectLst/>
                        </a:rPr>
                        <a:t> </a:t>
                      </a:r>
                      <a:endParaRPr lang="en-US" sz="600" b="0" i="0" u="none" strike="noStrike">
                        <a:solidFill>
                          <a:srgbClr val="000000"/>
                        </a:solidFill>
                        <a:effectLst/>
                        <a:latin typeface="Century Gothic" panose="020B0502020202020204" pitchFamily="34" charset="0"/>
                      </a:endParaRPr>
                    </a:p>
                  </a:txBody>
                  <a:tcPr marL="5979" marR="5979" marT="5979" marB="0" anchor="ctr"/>
                </a:tc>
                <a:tc>
                  <a:txBody>
                    <a:bodyPr/>
                    <a:lstStyle/>
                    <a:p>
                      <a:pPr algn="l" fontAlgn="ctr"/>
                      <a:r>
                        <a:rPr lang="en-US" sz="600" u="none" strike="noStrike">
                          <a:effectLst/>
                        </a:rPr>
                        <a:t> </a:t>
                      </a:r>
                      <a:endParaRPr lang="en-US" sz="600" b="0" i="0" u="none" strike="noStrike">
                        <a:solidFill>
                          <a:srgbClr val="000000"/>
                        </a:solidFill>
                        <a:effectLst/>
                        <a:latin typeface="Century Gothic" panose="020B0502020202020204" pitchFamily="34" charset="0"/>
                      </a:endParaRPr>
                    </a:p>
                  </a:txBody>
                  <a:tcPr marL="5979" marR="5979" marT="5979" marB="0" anchor="ctr"/>
                </a:tc>
                <a:extLst>
                  <a:ext uri="{0D108BD9-81ED-4DB2-BD59-A6C34878D82A}">
                    <a16:rowId xmlns:a16="http://schemas.microsoft.com/office/drawing/2014/main" val="4117777822"/>
                  </a:ext>
                </a:extLst>
              </a:tr>
              <a:tr h="126519">
                <a:tc>
                  <a:txBody>
                    <a:bodyPr/>
                    <a:lstStyle/>
                    <a:p>
                      <a:pPr algn="l" fontAlgn="ctr"/>
                      <a:r>
                        <a:rPr lang="en-US" sz="800" u="none" strike="noStrike">
                          <a:effectLst/>
                        </a:rPr>
                        <a:t> </a:t>
                      </a:r>
                      <a:endParaRPr lang="en-US" sz="800" b="1" i="0" u="none" strike="noStrike">
                        <a:solidFill>
                          <a:srgbClr val="000000"/>
                        </a:solidFill>
                        <a:effectLst/>
                        <a:latin typeface="Century Gothic" panose="020B0502020202020204" pitchFamily="34" charset="0"/>
                      </a:endParaRPr>
                    </a:p>
                  </a:txBody>
                  <a:tcPr marL="5979" marR="5979" marT="5979" marB="0" anchor="ctr"/>
                </a:tc>
                <a:tc>
                  <a:txBody>
                    <a:bodyPr/>
                    <a:lstStyle/>
                    <a:p>
                      <a:pPr algn="r" fontAlgn="ctr"/>
                      <a:r>
                        <a:rPr lang="en-US" sz="800" u="none" strike="noStrike">
                          <a:effectLst/>
                        </a:rPr>
                        <a:t>18</a:t>
                      </a:r>
                      <a:endParaRPr lang="en-US" sz="800" b="1" i="0" u="none" strike="noStrike">
                        <a:solidFill>
                          <a:srgbClr val="000000"/>
                        </a:solidFill>
                        <a:effectLst/>
                        <a:latin typeface="Century Gothic" panose="020B0502020202020204" pitchFamily="34" charset="0"/>
                      </a:endParaRPr>
                    </a:p>
                  </a:txBody>
                  <a:tcPr marL="5979" marR="35873" marT="5979" marB="0" anchor="ctr"/>
                </a:tc>
                <a:tc>
                  <a:txBody>
                    <a:bodyPr/>
                    <a:lstStyle/>
                    <a:p>
                      <a:pPr algn="r" fontAlgn="ctr"/>
                      <a:r>
                        <a:rPr lang="en-US" sz="800" u="none" strike="noStrike">
                          <a:effectLst/>
                        </a:rPr>
                        <a:t>19</a:t>
                      </a:r>
                      <a:endParaRPr lang="en-US" sz="800" b="1" i="0" u="none" strike="noStrike">
                        <a:solidFill>
                          <a:srgbClr val="000000"/>
                        </a:solidFill>
                        <a:effectLst/>
                        <a:latin typeface="Century Gothic" panose="020B0502020202020204" pitchFamily="34" charset="0"/>
                      </a:endParaRPr>
                    </a:p>
                  </a:txBody>
                  <a:tcPr marL="5979" marR="35873" marT="5979" marB="0" anchor="ctr"/>
                </a:tc>
                <a:tc>
                  <a:txBody>
                    <a:bodyPr/>
                    <a:lstStyle/>
                    <a:p>
                      <a:pPr algn="r" fontAlgn="ctr"/>
                      <a:r>
                        <a:rPr lang="en-US" sz="800" u="none" strike="noStrike">
                          <a:effectLst/>
                        </a:rPr>
                        <a:t>20</a:t>
                      </a:r>
                      <a:endParaRPr lang="en-US" sz="800" b="1" i="0" u="none" strike="noStrike">
                        <a:solidFill>
                          <a:srgbClr val="000000"/>
                        </a:solidFill>
                        <a:effectLst/>
                        <a:latin typeface="Century Gothic" panose="020B0502020202020204" pitchFamily="34" charset="0"/>
                      </a:endParaRPr>
                    </a:p>
                  </a:txBody>
                  <a:tcPr marL="5979" marR="35873" marT="5979" marB="0" anchor="ctr"/>
                </a:tc>
                <a:tc>
                  <a:txBody>
                    <a:bodyPr/>
                    <a:lstStyle/>
                    <a:p>
                      <a:pPr algn="r" fontAlgn="ctr"/>
                      <a:r>
                        <a:rPr lang="en-US" sz="800" u="none" strike="noStrike">
                          <a:effectLst/>
                        </a:rPr>
                        <a:t>21</a:t>
                      </a:r>
                      <a:endParaRPr lang="en-US" sz="800" b="1" i="0" u="none" strike="noStrike">
                        <a:solidFill>
                          <a:srgbClr val="000000"/>
                        </a:solidFill>
                        <a:effectLst/>
                        <a:latin typeface="Century Gothic" panose="020B0502020202020204" pitchFamily="34" charset="0"/>
                      </a:endParaRPr>
                    </a:p>
                  </a:txBody>
                  <a:tcPr marL="5979" marR="35873" marT="5979" marB="0" anchor="ctr"/>
                </a:tc>
                <a:tc>
                  <a:txBody>
                    <a:bodyPr/>
                    <a:lstStyle/>
                    <a:p>
                      <a:pPr algn="r" fontAlgn="ctr"/>
                      <a:r>
                        <a:rPr lang="en-US" sz="800" u="none" strike="noStrike">
                          <a:effectLst/>
                        </a:rPr>
                        <a:t>22</a:t>
                      </a:r>
                      <a:endParaRPr lang="en-US" sz="800" b="1" i="0" u="none" strike="noStrike">
                        <a:solidFill>
                          <a:srgbClr val="000000"/>
                        </a:solidFill>
                        <a:effectLst/>
                        <a:latin typeface="Century Gothic" panose="020B0502020202020204" pitchFamily="34" charset="0"/>
                      </a:endParaRPr>
                    </a:p>
                  </a:txBody>
                  <a:tcPr marL="5979" marR="35873" marT="5979" marB="0" anchor="ctr"/>
                </a:tc>
                <a:tc>
                  <a:txBody>
                    <a:bodyPr/>
                    <a:lstStyle/>
                    <a:p>
                      <a:pPr algn="r" fontAlgn="ctr"/>
                      <a:r>
                        <a:rPr lang="en-US" sz="800" u="none" strike="noStrike">
                          <a:effectLst/>
                        </a:rPr>
                        <a:t>23</a:t>
                      </a:r>
                      <a:endParaRPr lang="en-US" sz="800" b="1" i="0" u="none" strike="noStrike">
                        <a:solidFill>
                          <a:srgbClr val="000000"/>
                        </a:solidFill>
                        <a:effectLst/>
                        <a:latin typeface="Century Gothic" panose="020B0502020202020204" pitchFamily="34" charset="0"/>
                      </a:endParaRPr>
                    </a:p>
                  </a:txBody>
                  <a:tcPr marL="5979" marR="35873" marT="5979" marB="0" anchor="ctr"/>
                </a:tc>
                <a:tc>
                  <a:txBody>
                    <a:bodyPr/>
                    <a:lstStyle/>
                    <a:p>
                      <a:pPr algn="r" fontAlgn="ctr"/>
                      <a:r>
                        <a:rPr lang="en-US" sz="800" u="none" strike="noStrike">
                          <a:effectLst/>
                        </a:rPr>
                        <a:t>24</a:t>
                      </a:r>
                      <a:endParaRPr lang="en-US" sz="800" b="1" i="0" u="none" strike="noStrike">
                        <a:solidFill>
                          <a:srgbClr val="000000"/>
                        </a:solidFill>
                        <a:effectLst/>
                        <a:latin typeface="Century Gothic" panose="020B0502020202020204" pitchFamily="34" charset="0"/>
                      </a:endParaRPr>
                    </a:p>
                  </a:txBody>
                  <a:tcPr marL="5979" marR="35873" marT="5979" marB="0" anchor="ctr"/>
                </a:tc>
                <a:extLst>
                  <a:ext uri="{0D108BD9-81ED-4DB2-BD59-A6C34878D82A}">
                    <a16:rowId xmlns:a16="http://schemas.microsoft.com/office/drawing/2014/main" val="2542182976"/>
                  </a:ext>
                </a:extLst>
              </a:tr>
              <a:tr h="306713">
                <a:tc gridSpan="2">
                  <a:txBody>
                    <a:bodyPr/>
                    <a:lstStyle/>
                    <a:p>
                      <a:pPr algn="l" fontAlgn="ctr"/>
                      <a:r>
                        <a:rPr lang="en-US" sz="600" u="none" strike="noStrike">
                          <a:effectLst/>
                        </a:rPr>
                        <a:t> </a:t>
                      </a:r>
                      <a:endParaRPr lang="en-US" sz="600" b="0" i="0" u="none" strike="noStrike">
                        <a:solidFill>
                          <a:srgbClr val="000000"/>
                        </a:solidFill>
                        <a:effectLst/>
                        <a:latin typeface="Century Gothic" panose="020B0502020202020204" pitchFamily="34" charset="0"/>
                      </a:endParaRPr>
                    </a:p>
                  </a:txBody>
                  <a:tcPr marL="5979" marR="5979" marT="5979" marB="0" anchor="ctr"/>
                </a:tc>
                <a:tc hMerge="1">
                  <a:txBody>
                    <a:bodyPr/>
                    <a:lstStyle/>
                    <a:p>
                      <a:endParaRPr lang="en-US"/>
                    </a:p>
                  </a:txBody>
                  <a:tcPr/>
                </a:tc>
                <a:tc>
                  <a:txBody>
                    <a:bodyPr/>
                    <a:lstStyle/>
                    <a:p>
                      <a:pPr algn="l" fontAlgn="ctr"/>
                      <a:r>
                        <a:rPr lang="en-US" sz="600" u="none" strike="noStrike">
                          <a:effectLst/>
                        </a:rPr>
                        <a:t> </a:t>
                      </a:r>
                      <a:endParaRPr lang="en-US" sz="600" b="0" i="0" u="none" strike="noStrike">
                        <a:solidFill>
                          <a:srgbClr val="000000"/>
                        </a:solidFill>
                        <a:effectLst/>
                        <a:latin typeface="Century Gothic" panose="020B0502020202020204" pitchFamily="34" charset="0"/>
                      </a:endParaRPr>
                    </a:p>
                  </a:txBody>
                  <a:tcPr marL="5979" marR="5979" marT="5979" marB="0" anchor="ctr"/>
                </a:tc>
                <a:tc>
                  <a:txBody>
                    <a:bodyPr/>
                    <a:lstStyle/>
                    <a:p>
                      <a:pPr algn="l" fontAlgn="ctr"/>
                      <a:r>
                        <a:rPr lang="en-US" sz="600" u="none" strike="noStrike">
                          <a:effectLst/>
                        </a:rPr>
                        <a:t> </a:t>
                      </a:r>
                      <a:endParaRPr lang="en-US" sz="600" b="0" i="0" u="none" strike="noStrike">
                        <a:solidFill>
                          <a:srgbClr val="000000"/>
                        </a:solidFill>
                        <a:effectLst/>
                        <a:latin typeface="Century Gothic" panose="020B0502020202020204" pitchFamily="34" charset="0"/>
                      </a:endParaRPr>
                    </a:p>
                  </a:txBody>
                  <a:tcPr marL="5979" marR="5979" marT="5979" marB="0" anchor="ctr"/>
                </a:tc>
                <a:tc>
                  <a:txBody>
                    <a:bodyPr/>
                    <a:lstStyle/>
                    <a:p>
                      <a:pPr algn="l" fontAlgn="ctr"/>
                      <a:r>
                        <a:rPr lang="en-US" sz="600" u="none" strike="noStrike">
                          <a:effectLst/>
                        </a:rPr>
                        <a:t> </a:t>
                      </a:r>
                      <a:endParaRPr lang="en-US" sz="600" b="0" i="0" u="none" strike="noStrike">
                        <a:solidFill>
                          <a:srgbClr val="000000"/>
                        </a:solidFill>
                        <a:effectLst/>
                        <a:latin typeface="Century Gothic" panose="020B0502020202020204" pitchFamily="34" charset="0"/>
                      </a:endParaRPr>
                    </a:p>
                  </a:txBody>
                  <a:tcPr marL="5979" marR="5979" marT="5979" marB="0" anchor="ctr"/>
                </a:tc>
                <a:tc>
                  <a:txBody>
                    <a:bodyPr/>
                    <a:lstStyle/>
                    <a:p>
                      <a:pPr algn="l" fontAlgn="ctr"/>
                      <a:r>
                        <a:rPr lang="en-US" sz="600" u="none" strike="noStrike">
                          <a:effectLst/>
                        </a:rPr>
                        <a:t> </a:t>
                      </a:r>
                      <a:endParaRPr lang="en-US" sz="600" b="0" i="0" u="none" strike="noStrike">
                        <a:solidFill>
                          <a:srgbClr val="000000"/>
                        </a:solidFill>
                        <a:effectLst/>
                        <a:latin typeface="Century Gothic" panose="020B0502020202020204" pitchFamily="34" charset="0"/>
                      </a:endParaRPr>
                    </a:p>
                  </a:txBody>
                  <a:tcPr marL="5979" marR="5979" marT="5979" marB="0" anchor="ctr"/>
                </a:tc>
                <a:tc>
                  <a:txBody>
                    <a:bodyPr/>
                    <a:lstStyle/>
                    <a:p>
                      <a:pPr algn="l" fontAlgn="ctr"/>
                      <a:r>
                        <a:rPr lang="en-US" sz="600" u="none" strike="noStrike">
                          <a:effectLst/>
                        </a:rPr>
                        <a:t> </a:t>
                      </a:r>
                      <a:endParaRPr lang="en-US" sz="600" b="0" i="0" u="none" strike="noStrike">
                        <a:solidFill>
                          <a:srgbClr val="000000"/>
                        </a:solidFill>
                        <a:effectLst/>
                        <a:latin typeface="Century Gothic" panose="020B0502020202020204" pitchFamily="34" charset="0"/>
                      </a:endParaRPr>
                    </a:p>
                  </a:txBody>
                  <a:tcPr marL="5979" marR="5979" marT="5979" marB="0" anchor="ctr"/>
                </a:tc>
                <a:tc>
                  <a:txBody>
                    <a:bodyPr/>
                    <a:lstStyle/>
                    <a:p>
                      <a:pPr algn="l" fontAlgn="ctr"/>
                      <a:r>
                        <a:rPr lang="en-US" sz="600" u="none" strike="noStrike">
                          <a:effectLst/>
                        </a:rPr>
                        <a:t> </a:t>
                      </a:r>
                      <a:endParaRPr lang="en-US" sz="600" b="0" i="0" u="none" strike="noStrike">
                        <a:solidFill>
                          <a:srgbClr val="000000"/>
                        </a:solidFill>
                        <a:effectLst/>
                        <a:latin typeface="Century Gothic" panose="020B0502020202020204" pitchFamily="34" charset="0"/>
                      </a:endParaRPr>
                    </a:p>
                  </a:txBody>
                  <a:tcPr marL="5979" marR="5979" marT="5979" marB="0" anchor="ctr"/>
                </a:tc>
                <a:extLst>
                  <a:ext uri="{0D108BD9-81ED-4DB2-BD59-A6C34878D82A}">
                    <a16:rowId xmlns:a16="http://schemas.microsoft.com/office/drawing/2014/main" val="3107388676"/>
                  </a:ext>
                </a:extLst>
              </a:tr>
              <a:tr h="306713">
                <a:tc gridSpan="2">
                  <a:txBody>
                    <a:bodyPr/>
                    <a:lstStyle/>
                    <a:p>
                      <a:pPr algn="l" fontAlgn="ctr"/>
                      <a:r>
                        <a:rPr lang="en-US" sz="600" u="none" strike="noStrike">
                          <a:effectLst/>
                        </a:rPr>
                        <a:t> </a:t>
                      </a:r>
                      <a:endParaRPr lang="en-US" sz="600" b="0" i="0" u="none" strike="noStrike">
                        <a:solidFill>
                          <a:srgbClr val="000000"/>
                        </a:solidFill>
                        <a:effectLst/>
                        <a:latin typeface="Century Gothic" panose="020B0502020202020204" pitchFamily="34" charset="0"/>
                      </a:endParaRPr>
                    </a:p>
                  </a:txBody>
                  <a:tcPr marL="5979" marR="5979" marT="5979" marB="0" anchor="ctr"/>
                </a:tc>
                <a:tc hMerge="1">
                  <a:txBody>
                    <a:bodyPr/>
                    <a:lstStyle/>
                    <a:p>
                      <a:endParaRPr lang="en-US"/>
                    </a:p>
                  </a:txBody>
                  <a:tcPr/>
                </a:tc>
                <a:tc>
                  <a:txBody>
                    <a:bodyPr/>
                    <a:lstStyle/>
                    <a:p>
                      <a:pPr algn="l" fontAlgn="ctr"/>
                      <a:r>
                        <a:rPr lang="en-US" sz="600" u="none" strike="noStrike">
                          <a:effectLst/>
                        </a:rPr>
                        <a:t> </a:t>
                      </a:r>
                      <a:endParaRPr lang="en-US" sz="600" b="0" i="0" u="none" strike="noStrike">
                        <a:solidFill>
                          <a:srgbClr val="000000"/>
                        </a:solidFill>
                        <a:effectLst/>
                        <a:latin typeface="Century Gothic" panose="020B0502020202020204" pitchFamily="34" charset="0"/>
                      </a:endParaRPr>
                    </a:p>
                  </a:txBody>
                  <a:tcPr marL="5979" marR="5979" marT="5979" marB="0" anchor="ctr"/>
                </a:tc>
                <a:tc>
                  <a:txBody>
                    <a:bodyPr/>
                    <a:lstStyle/>
                    <a:p>
                      <a:pPr algn="l" fontAlgn="ctr"/>
                      <a:r>
                        <a:rPr lang="en-US" sz="600" u="none" strike="noStrike">
                          <a:effectLst/>
                        </a:rPr>
                        <a:t> </a:t>
                      </a:r>
                      <a:endParaRPr lang="en-US" sz="600" b="0" i="0" u="none" strike="noStrike">
                        <a:solidFill>
                          <a:srgbClr val="000000"/>
                        </a:solidFill>
                        <a:effectLst/>
                        <a:latin typeface="Century Gothic" panose="020B0502020202020204" pitchFamily="34" charset="0"/>
                      </a:endParaRPr>
                    </a:p>
                  </a:txBody>
                  <a:tcPr marL="5979" marR="5979" marT="5979" marB="0" anchor="ctr"/>
                </a:tc>
                <a:tc>
                  <a:txBody>
                    <a:bodyPr/>
                    <a:lstStyle/>
                    <a:p>
                      <a:pPr algn="l" fontAlgn="ctr"/>
                      <a:r>
                        <a:rPr lang="en-US" sz="600" u="none" strike="noStrike">
                          <a:effectLst/>
                        </a:rPr>
                        <a:t> </a:t>
                      </a:r>
                      <a:endParaRPr lang="en-US" sz="600" b="0" i="0" u="none" strike="noStrike">
                        <a:solidFill>
                          <a:srgbClr val="000000"/>
                        </a:solidFill>
                        <a:effectLst/>
                        <a:latin typeface="Century Gothic" panose="020B0502020202020204" pitchFamily="34" charset="0"/>
                      </a:endParaRPr>
                    </a:p>
                  </a:txBody>
                  <a:tcPr marL="5979" marR="5979" marT="5979" marB="0" anchor="ctr"/>
                </a:tc>
                <a:tc>
                  <a:txBody>
                    <a:bodyPr/>
                    <a:lstStyle/>
                    <a:p>
                      <a:pPr algn="l" fontAlgn="ctr"/>
                      <a:r>
                        <a:rPr lang="en-US" sz="600" u="none" strike="noStrike">
                          <a:effectLst/>
                        </a:rPr>
                        <a:t> </a:t>
                      </a:r>
                      <a:endParaRPr lang="en-US" sz="600" b="0" i="0" u="none" strike="noStrike">
                        <a:solidFill>
                          <a:srgbClr val="000000"/>
                        </a:solidFill>
                        <a:effectLst/>
                        <a:latin typeface="Century Gothic" panose="020B0502020202020204" pitchFamily="34" charset="0"/>
                      </a:endParaRPr>
                    </a:p>
                  </a:txBody>
                  <a:tcPr marL="5979" marR="5979" marT="5979" marB="0" anchor="ctr"/>
                </a:tc>
                <a:tc>
                  <a:txBody>
                    <a:bodyPr/>
                    <a:lstStyle/>
                    <a:p>
                      <a:pPr algn="l" fontAlgn="ctr"/>
                      <a:r>
                        <a:rPr lang="en-US" sz="600" u="none" strike="noStrike">
                          <a:effectLst/>
                        </a:rPr>
                        <a:t> </a:t>
                      </a:r>
                      <a:endParaRPr lang="en-US" sz="600" b="0" i="0" u="none" strike="noStrike">
                        <a:solidFill>
                          <a:srgbClr val="000000"/>
                        </a:solidFill>
                        <a:effectLst/>
                        <a:latin typeface="Century Gothic" panose="020B0502020202020204" pitchFamily="34" charset="0"/>
                      </a:endParaRPr>
                    </a:p>
                  </a:txBody>
                  <a:tcPr marL="5979" marR="5979" marT="5979" marB="0" anchor="ctr"/>
                </a:tc>
                <a:tc>
                  <a:txBody>
                    <a:bodyPr/>
                    <a:lstStyle/>
                    <a:p>
                      <a:pPr algn="l" fontAlgn="ctr"/>
                      <a:r>
                        <a:rPr lang="en-US" sz="600" u="none" strike="noStrike">
                          <a:effectLst/>
                        </a:rPr>
                        <a:t> </a:t>
                      </a:r>
                      <a:endParaRPr lang="en-US" sz="600" b="0" i="0" u="none" strike="noStrike">
                        <a:solidFill>
                          <a:srgbClr val="000000"/>
                        </a:solidFill>
                        <a:effectLst/>
                        <a:latin typeface="Century Gothic" panose="020B0502020202020204" pitchFamily="34" charset="0"/>
                      </a:endParaRPr>
                    </a:p>
                  </a:txBody>
                  <a:tcPr marL="5979" marR="5979" marT="5979" marB="0" anchor="ctr"/>
                </a:tc>
                <a:extLst>
                  <a:ext uri="{0D108BD9-81ED-4DB2-BD59-A6C34878D82A}">
                    <a16:rowId xmlns:a16="http://schemas.microsoft.com/office/drawing/2014/main" val="4177173016"/>
                  </a:ext>
                </a:extLst>
              </a:tr>
              <a:tr h="126519">
                <a:tc>
                  <a:txBody>
                    <a:bodyPr/>
                    <a:lstStyle/>
                    <a:p>
                      <a:pPr algn="l" fontAlgn="ctr"/>
                      <a:r>
                        <a:rPr lang="en-US" sz="800" u="none" strike="noStrike">
                          <a:effectLst/>
                        </a:rPr>
                        <a:t> </a:t>
                      </a:r>
                      <a:endParaRPr lang="en-US" sz="800" b="1" i="0" u="none" strike="noStrike">
                        <a:solidFill>
                          <a:srgbClr val="000000"/>
                        </a:solidFill>
                        <a:effectLst/>
                        <a:latin typeface="Century Gothic" panose="020B0502020202020204" pitchFamily="34" charset="0"/>
                      </a:endParaRPr>
                    </a:p>
                  </a:txBody>
                  <a:tcPr marL="5979" marR="5979" marT="5979" marB="0" anchor="ctr"/>
                </a:tc>
                <a:tc>
                  <a:txBody>
                    <a:bodyPr/>
                    <a:lstStyle/>
                    <a:p>
                      <a:pPr algn="r" fontAlgn="ctr"/>
                      <a:r>
                        <a:rPr lang="en-US" sz="800" u="none" strike="noStrike">
                          <a:effectLst/>
                        </a:rPr>
                        <a:t>25</a:t>
                      </a:r>
                      <a:endParaRPr lang="en-US" sz="800" b="1" i="0" u="none" strike="noStrike">
                        <a:solidFill>
                          <a:srgbClr val="000000"/>
                        </a:solidFill>
                        <a:effectLst/>
                        <a:latin typeface="Century Gothic" panose="020B0502020202020204" pitchFamily="34" charset="0"/>
                      </a:endParaRPr>
                    </a:p>
                  </a:txBody>
                  <a:tcPr marL="5979" marR="35873" marT="5979" marB="0" anchor="ctr"/>
                </a:tc>
                <a:tc>
                  <a:txBody>
                    <a:bodyPr/>
                    <a:lstStyle/>
                    <a:p>
                      <a:pPr algn="r" fontAlgn="ctr"/>
                      <a:r>
                        <a:rPr lang="en-US" sz="800" u="none" strike="noStrike">
                          <a:effectLst/>
                        </a:rPr>
                        <a:t>26</a:t>
                      </a:r>
                      <a:endParaRPr lang="en-US" sz="800" b="1" i="0" u="none" strike="noStrike">
                        <a:solidFill>
                          <a:srgbClr val="000000"/>
                        </a:solidFill>
                        <a:effectLst/>
                        <a:latin typeface="Century Gothic" panose="020B0502020202020204" pitchFamily="34" charset="0"/>
                      </a:endParaRPr>
                    </a:p>
                  </a:txBody>
                  <a:tcPr marL="5979" marR="35873" marT="5979" marB="0" anchor="ctr"/>
                </a:tc>
                <a:tc>
                  <a:txBody>
                    <a:bodyPr/>
                    <a:lstStyle/>
                    <a:p>
                      <a:pPr algn="r" fontAlgn="ctr"/>
                      <a:r>
                        <a:rPr lang="en-US" sz="800" u="none" strike="noStrike">
                          <a:effectLst/>
                        </a:rPr>
                        <a:t>27</a:t>
                      </a:r>
                      <a:endParaRPr lang="en-US" sz="800" b="1" i="0" u="none" strike="noStrike">
                        <a:solidFill>
                          <a:srgbClr val="000000"/>
                        </a:solidFill>
                        <a:effectLst/>
                        <a:latin typeface="Century Gothic" panose="020B0502020202020204" pitchFamily="34" charset="0"/>
                      </a:endParaRPr>
                    </a:p>
                  </a:txBody>
                  <a:tcPr marL="5979" marR="35873" marT="5979" marB="0" anchor="ctr"/>
                </a:tc>
                <a:tc>
                  <a:txBody>
                    <a:bodyPr/>
                    <a:lstStyle/>
                    <a:p>
                      <a:pPr algn="r" fontAlgn="ctr"/>
                      <a:r>
                        <a:rPr lang="en-US" sz="800" u="none" strike="noStrike">
                          <a:effectLst/>
                        </a:rPr>
                        <a:t>28</a:t>
                      </a:r>
                      <a:endParaRPr lang="en-US" sz="800" b="1" i="0" u="none" strike="noStrike">
                        <a:solidFill>
                          <a:srgbClr val="000000"/>
                        </a:solidFill>
                        <a:effectLst/>
                        <a:latin typeface="Century Gothic" panose="020B0502020202020204" pitchFamily="34" charset="0"/>
                      </a:endParaRPr>
                    </a:p>
                  </a:txBody>
                  <a:tcPr marL="5979" marR="35873" marT="5979" marB="0" anchor="ctr"/>
                </a:tc>
                <a:tc>
                  <a:txBody>
                    <a:bodyPr/>
                    <a:lstStyle/>
                    <a:p>
                      <a:pPr algn="r" fontAlgn="ctr"/>
                      <a:r>
                        <a:rPr lang="en-US" sz="800" u="none" strike="noStrike">
                          <a:effectLst/>
                        </a:rPr>
                        <a:t>29</a:t>
                      </a:r>
                      <a:endParaRPr lang="en-US" sz="800" b="1" i="0" u="none" strike="noStrike">
                        <a:solidFill>
                          <a:srgbClr val="000000"/>
                        </a:solidFill>
                        <a:effectLst/>
                        <a:latin typeface="Century Gothic" panose="020B0502020202020204" pitchFamily="34" charset="0"/>
                      </a:endParaRPr>
                    </a:p>
                  </a:txBody>
                  <a:tcPr marL="5979" marR="35873" marT="5979" marB="0" anchor="ctr"/>
                </a:tc>
                <a:tc>
                  <a:txBody>
                    <a:bodyPr/>
                    <a:lstStyle/>
                    <a:p>
                      <a:pPr algn="r" fontAlgn="ctr"/>
                      <a:r>
                        <a:rPr lang="en-US" sz="800" u="none" strike="noStrike">
                          <a:effectLst/>
                        </a:rPr>
                        <a:t>30</a:t>
                      </a:r>
                      <a:endParaRPr lang="en-US" sz="800" b="1" i="0" u="none" strike="noStrike">
                        <a:solidFill>
                          <a:srgbClr val="000000"/>
                        </a:solidFill>
                        <a:effectLst/>
                        <a:latin typeface="Century Gothic" panose="020B0502020202020204" pitchFamily="34" charset="0"/>
                      </a:endParaRPr>
                    </a:p>
                  </a:txBody>
                  <a:tcPr marL="5979" marR="35873" marT="5979" marB="0" anchor="ctr"/>
                </a:tc>
                <a:tc>
                  <a:txBody>
                    <a:bodyPr/>
                    <a:lstStyle/>
                    <a:p>
                      <a:pPr algn="r" fontAlgn="ctr"/>
                      <a:r>
                        <a:rPr lang="en-US" sz="800" u="none" strike="noStrike">
                          <a:effectLst/>
                        </a:rPr>
                        <a:t>1</a:t>
                      </a:r>
                      <a:endParaRPr lang="en-US" sz="800" b="1" i="0" u="none" strike="noStrike">
                        <a:solidFill>
                          <a:srgbClr val="666666"/>
                        </a:solidFill>
                        <a:effectLst/>
                        <a:latin typeface="Century Gothic" panose="020B0502020202020204" pitchFamily="34" charset="0"/>
                      </a:endParaRPr>
                    </a:p>
                  </a:txBody>
                  <a:tcPr marL="5979" marR="35873" marT="5979" marB="0" anchor="ctr"/>
                </a:tc>
                <a:extLst>
                  <a:ext uri="{0D108BD9-81ED-4DB2-BD59-A6C34878D82A}">
                    <a16:rowId xmlns:a16="http://schemas.microsoft.com/office/drawing/2014/main" val="2168975098"/>
                  </a:ext>
                </a:extLst>
              </a:tr>
              <a:tr h="306713">
                <a:tc gridSpan="2">
                  <a:txBody>
                    <a:bodyPr/>
                    <a:lstStyle/>
                    <a:p>
                      <a:pPr algn="l" fontAlgn="ctr"/>
                      <a:r>
                        <a:rPr lang="en-US" sz="600" u="none" strike="noStrike">
                          <a:effectLst/>
                        </a:rPr>
                        <a:t> </a:t>
                      </a:r>
                      <a:endParaRPr lang="en-US" sz="600" b="0" i="0" u="none" strike="noStrike">
                        <a:solidFill>
                          <a:srgbClr val="000000"/>
                        </a:solidFill>
                        <a:effectLst/>
                        <a:latin typeface="Century Gothic" panose="020B0502020202020204" pitchFamily="34" charset="0"/>
                      </a:endParaRPr>
                    </a:p>
                  </a:txBody>
                  <a:tcPr marL="5979" marR="5979" marT="5979" marB="0" anchor="ctr"/>
                </a:tc>
                <a:tc hMerge="1">
                  <a:txBody>
                    <a:bodyPr/>
                    <a:lstStyle/>
                    <a:p>
                      <a:endParaRPr lang="en-US"/>
                    </a:p>
                  </a:txBody>
                  <a:tcPr/>
                </a:tc>
                <a:tc>
                  <a:txBody>
                    <a:bodyPr/>
                    <a:lstStyle/>
                    <a:p>
                      <a:pPr algn="l" fontAlgn="ctr"/>
                      <a:r>
                        <a:rPr lang="en-US" sz="600" u="none" strike="noStrike">
                          <a:effectLst/>
                        </a:rPr>
                        <a:t> </a:t>
                      </a:r>
                      <a:endParaRPr lang="en-US" sz="600" b="0" i="0" u="none" strike="noStrike">
                        <a:solidFill>
                          <a:srgbClr val="000000"/>
                        </a:solidFill>
                        <a:effectLst/>
                        <a:latin typeface="Century Gothic" panose="020B0502020202020204" pitchFamily="34" charset="0"/>
                      </a:endParaRPr>
                    </a:p>
                  </a:txBody>
                  <a:tcPr marL="5979" marR="5979" marT="5979" marB="0" anchor="ctr"/>
                </a:tc>
                <a:tc>
                  <a:txBody>
                    <a:bodyPr/>
                    <a:lstStyle/>
                    <a:p>
                      <a:pPr algn="l" fontAlgn="ctr"/>
                      <a:r>
                        <a:rPr lang="en-US" sz="600" u="none" strike="noStrike">
                          <a:effectLst/>
                        </a:rPr>
                        <a:t> </a:t>
                      </a:r>
                      <a:endParaRPr lang="en-US" sz="600" b="0" i="0" u="none" strike="noStrike">
                        <a:solidFill>
                          <a:srgbClr val="000000"/>
                        </a:solidFill>
                        <a:effectLst/>
                        <a:latin typeface="Century Gothic" panose="020B0502020202020204" pitchFamily="34" charset="0"/>
                      </a:endParaRPr>
                    </a:p>
                  </a:txBody>
                  <a:tcPr marL="5979" marR="5979" marT="5979" marB="0" anchor="ctr"/>
                </a:tc>
                <a:tc>
                  <a:txBody>
                    <a:bodyPr/>
                    <a:lstStyle/>
                    <a:p>
                      <a:pPr algn="l" fontAlgn="ctr"/>
                      <a:r>
                        <a:rPr lang="en-US" sz="600" u="none" strike="noStrike">
                          <a:effectLst/>
                        </a:rPr>
                        <a:t> </a:t>
                      </a:r>
                      <a:endParaRPr lang="en-US" sz="600" b="0" i="0" u="none" strike="noStrike">
                        <a:solidFill>
                          <a:srgbClr val="000000"/>
                        </a:solidFill>
                        <a:effectLst/>
                        <a:latin typeface="Century Gothic" panose="020B0502020202020204" pitchFamily="34" charset="0"/>
                      </a:endParaRPr>
                    </a:p>
                  </a:txBody>
                  <a:tcPr marL="5979" marR="5979" marT="5979" marB="0" anchor="ctr"/>
                </a:tc>
                <a:tc>
                  <a:txBody>
                    <a:bodyPr/>
                    <a:lstStyle/>
                    <a:p>
                      <a:pPr algn="l" fontAlgn="ctr"/>
                      <a:r>
                        <a:rPr lang="en-US" sz="600" u="none" strike="noStrike">
                          <a:effectLst/>
                        </a:rPr>
                        <a:t> </a:t>
                      </a:r>
                      <a:endParaRPr lang="en-US" sz="600" b="0" i="0" u="none" strike="noStrike">
                        <a:solidFill>
                          <a:srgbClr val="000000"/>
                        </a:solidFill>
                        <a:effectLst/>
                        <a:latin typeface="Century Gothic" panose="020B0502020202020204" pitchFamily="34" charset="0"/>
                      </a:endParaRPr>
                    </a:p>
                  </a:txBody>
                  <a:tcPr marL="5979" marR="5979" marT="5979" marB="0" anchor="ctr"/>
                </a:tc>
                <a:tc>
                  <a:txBody>
                    <a:bodyPr/>
                    <a:lstStyle/>
                    <a:p>
                      <a:pPr algn="l" fontAlgn="ctr"/>
                      <a:r>
                        <a:rPr lang="en-US" sz="600" b="1" u="none" strike="noStrike" dirty="0">
                          <a:solidFill>
                            <a:srgbClr val="FF0000"/>
                          </a:solidFill>
                          <a:effectLst/>
                        </a:rPr>
                        <a:t>RICHARD PATRICK  </a:t>
                      </a:r>
                      <a:endParaRPr lang="en-US" sz="600" b="1" i="0" u="none" strike="noStrike" dirty="0">
                        <a:solidFill>
                          <a:srgbClr val="FF0000"/>
                        </a:solidFill>
                        <a:effectLst/>
                        <a:latin typeface="Century Gothic" panose="020B0502020202020204" pitchFamily="34" charset="0"/>
                      </a:endParaRPr>
                    </a:p>
                  </a:txBody>
                  <a:tcPr marL="5979" marR="5979" marT="5979" marB="0" anchor="ctr"/>
                </a:tc>
                <a:tc>
                  <a:txBody>
                    <a:bodyPr/>
                    <a:lstStyle/>
                    <a:p>
                      <a:pPr algn="l" fontAlgn="ctr"/>
                      <a:r>
                        <a:rPr lang="en-US" sz="600" u="none" strike="noStrike">
                          <a:effectLst/>
                        </a:rPr>
                        <a:t> </a:t>
                      </a:r>
                      <a:endParaRPr lang="en-US" sz="600" b="0" i="0" u="none" strike="noStrike">
                        <a:solidFill>
                          <a:srgbClr val="000000"/>
                        </a:solidFill>
                        <a:effectLst/>
                        <a:latin typeface="Century Gothic" panose="020B0502020202020204" pitchFamily="34" charset="0"/>
                      </a:endParaRPr>
                    </a:p>
                  </a:txBody>
                  <a:tcPr marL="5979" marR="5979" marT="5979" marB="0" anchor="ctr"/>
                </a:tc>
                <a:extLst>
                  <a:ext uri="{0D108BD9-81ED-4DB2-BD59-A6C34878D82A}">
                    <a16:rowId xmlns:a16="http://schemas.microsoft.com/office/drawing/2014/main" val="2452434801"/>
                  </a:ext>
                </a:extLst>
              </a:tr>
              <a:tr h="306713">
                <a:tc gridSpan="2">
                  <a:txBody>
                    <a:bodyPr/>
                    <a:lstStyle/>
                    <a:p>
                      <a:pPr algn="l" fontAlgn="ctr"/>
                      <a:r>
                        <a:rPr lang="en-US" sz="600" u="none" strike="noStrike">
                          <a:effectLst/>
                        </a:rPr>
                        <a:t> </a:t>
                      </a:r>
                      <a:endParaRPr lang="en-US" sz="600" b="0" i="0" u="none" strike="noStrike">
                        <a:solidFill>
                          <a:srgbClr val="000000"/>
                        </a:solidFill>
                        <a:effectLst/>
                        <a:latin typeface="Century Gothic" panose="020B0502020202020204" pitchFamily="34" charset="0"/>
                      </a:endParaRPr>
                    </a:p>
                  </a:txBody>
                  <a:tcPr marL="5979" marR="5979" marT="5979" marB="0" anchor="ctr"/>
                </a:tc>
                <a:tc hMerge="1">
                  <a:txBody>
                    <a:bodyPr/>
                    <a:lstStyle/>
                    <a:p>
                      <a:endParaRPr lang="en-US"/>
                    </a:p>
                  </a:txBody>
                  <a:tcPr/>
                </a:tc>
                <a:tc>
                  <a:txBody>
                    <a:bodyPr/>
                    <a:lstStyle/>
                    <a:p>
                      <a:pPr algn="l" fontAlgn="ctr"/>
                      <a:r>
                        <a:rPr lang="en-US" sz="600" u="none" strike="noStrike">
                          <a:effectLst/>
                        </a:rPr>
                        <a:t> </a:t>
                      </a:r>
                      <a:endParaRPr lang="en-US" sz="600" b="0" i="0" u="none" strike="noStrike">
                        <a:solidFill>
                          <a:srgbClr val="000000"/>
                        </a:solidFill>
                        <a:effectLst/>
                        <a:latin typeface="Century Gothic" panose="020B0502020202020204" pitchFamily="34" charset="0"/>
                      </a:endParaRPr>
                    </a:p>
                  </a:txBody>
                  <a:tcPr marL="5979" marR="5979" marT="5979" marB="0" anchor="ctr"/>
                </a:tc>
                <a:tc>
                  <a:txBody>
                    <a:bodyPr/>
                    <a:lstStyle/>
                    <a:p>
                      <a:pPr algn="l" fontAlgn="ctr"/>
                      <a:r>
                        <a:rPr lang="en-US" sz="600" u="none" strike="noStrike">
                          <a:effectLst/>
                        </a:rPr>
                        <a:t> </a:t>
                      </a:r>
                      <a:endParaRPr lang="en-US" sz="600" b="0" i="0" u="none" strike="noStrike">
                        <a:solidFill>
                          <a:srgbClr val="000000"/>
                        </a:solidFill>
                        <a:effectLst/>
                        <a:latin typeface="Century Gothic" panose="020B0502020202020204" pitchFamily="34" charset="0"/>
                      </a:endParaRPr>
                    </a:p>
                  </a:txBody>
                  <a:tcPr marL="5979" marR="5979" marT="5979" marB="0" anchor="ctr"/>
                </a:tc>
                <a:tc>
                  <a:txBody>
                    <a:bodyPr/>
                    <a:lstStyle/>
                    <a:p>
                      <a:pPr algn="l" fontAlgn="ctr"/>
                      <a:r>
                        <a:rPr lang="en-US" sz="600" u="none" strike="noStrike">
                          <a:effectLst/>
                        </a:rPr>
                        <a:t> </a:t>
                      </a:r>
                      <a:endParaRPr lang="en-US" sz="600" b="0" i="0" u="none" strike="noStrike">
                        <a:solidFill>
                          <a:srgbClr val="000000"/>
                        </a:solidFill>
                        <a:effectLst/>
                        <a:latin typeface="Century Gothic" panose="020B0502020202020204" pitchFamily="34" charset="0"/>
                      </a:endParaRPr>
                    </a:p>
                  </a:txBody>
                  <a:tcPr marL="5979" marR="5979" marT="5979" marB="0" anchor="ctr"/>
                </a:tc>
                <a:tc>
                  <a:txBody>
                    <a:bodyPr/>
                    <a:lstStyle/>
                    <a:p>
                      <a:pPr algn="l" fontAlgn="ctr"/>
                      <a:r>
                        <a:rPr lang="en-US" sz="600" u="none" strike="noStrike">
                          <a:effectLst/>
                        </a:rPr>
                        <a:t> </a:t>
                      </a:r>
                      <a:endParaRPr lang="en-US" sz="600" b="0" i="0" u="none" strike="noStrike">
                        <a:solidFill>
                          <a:srgbClr val="000000"/>
                        </a:solidFill>
                        <a:effectLst/>
                        <a:latin typeface="Century Gothic" panose="020B0502020202020204" pitchFamily="34" charset="0"/>
                      </a:endParaRPr>
                    </a:p>
                  </a:txBody>
                  <a:tcPr marL="5979" marR="5979" marT="5979" marB="0" anchor="ctr"/>
                </a:tc>
                <a:tc>
                  <a:txBody>
                    <a:bodyPr/>
                    <a:lstStyle/>
                    <a:p>
                      <a:pPr algn="l" fontAlgn="ctr"/>
                      <a:r>
                        <a:rPr lang="en-US" sz="600" u="none" strike="noStrike">
                          <a:effectLst/>
                        </a:rPr>
                        <a:t> </a:t>
                      </a:r>
                      <a:endParaRPr lang="en-US" sz="600" b="0" i="0" u="none" strike="noStrike">
                        <a:solidFill>
                          <a:srgbClr val="000000"/>
                        </a:solidFill>
                        <a:effectLst/>
                        <a:latin typeface="Century Gothic" panose="020B0502020202020204" pitchFamily="34" charset="0"/>
                      </a:endParaRPr>
                    </a:p>
                  </a:txBody>
                  <a:tcPr marL="5979" marR="5979" marT="5979" marB="0" anchor="ctr"/>
                </a:tc>
                <a:tc>
                  <a:txBody>
                    <a:bodyPr/>
                    <a:lstStyle/>
                    <a:p>
                      <a:pPr algn="l" fontAlgn="ctr"/>
                      <a:r>
                        <a:rPr lang="en-US" sz="600" u="none" strike="noStrike" dirty="0">
                          <a:effectLst/>
                        </a:rPr>
                        <a:t> </a:t>
                      </a:r>
                      <a:endParaRPr lang="en-US" sz="600" b="0" i="0" u="none" strike="noStrike" dirty="0">
                        <a:solidFill>
                          <a:srgbClr val="000000"/>
                        </a:solidFill>
                        <a:effectLst/>
                        <a:latin typeface="Century Gothic" panose="020B0502020202020204" pitchFamily="34" charset="0"/>
                      </a:endParaRPr>
                    </a:p>
                  </a:txBody>
                  <a:tcPr marL="5979" marR="5979" marT="5979" marB="0" anchor="ctr"/>
                </a:tc>
                <a:extLst>
                  <a:ext uri="{0D108BD9-81ED-4DB2-BD59-A6C34878D82A}">
                    <a16:rowId xmlns:a16="http://schemas.microsoft.com/office/drawing/2014/main" val="2476940027"/>
                  </a:ext>
                </a:extLst>
              </a:tr>
            </a:tbl>
          </a:graphicData>
        </a:graphic>
      </p:graphicFrame>
      <p:graphicFrame>
        <p:nvGraphicFramePr>
          <p:cNvPr id="6" name="Table 5">
            <a:extLst>
              <a:ext uri="{FF2B5EF4-FFF2-40B4-BE49-F238E27FC236}">
                <a16:creationId xmlns:a16="http://schemas.microsoft.com/office/drawing/2014/main" id="{F8F260CC-CEAE-EF4E-A804-AD7156FE9482}"/>
              </a:ext>
            </a:extLst>
          </p:cNvPr>
          <p:cNvGraphicFramePr>
            <a:graphicFrameLocks noGrp="1"/>
          </p:cNvGraphicFramePr>
          <p:nvPr>
            <p:extLst>
              <p:ext uri="{D42A27DB-BD31-4B8C-83A1-F6EECF244321}">
                <p14:modId xmlns:p14="http://schemas.microsoft.com/office/powerpoint/2010/main" val="4173515896"/>
              </p:ext>
            </p:extLst>
          </p:nvPr>
        </p:nvGraphicFramePr>
        <p:xfrm>
          <a:off x="86581" y="5010876"/>
          <a:ext cx="6771419" cy="253365"/>
        </p:xfrm>
        <a:graphic>
          <a:graphicData uri="http://schemas.openxmlformats.org/drawingml/2006/table">
            <a:tbl>
              <a:tblPr>
                <a:tableStyleId>{5C22544A-7EE6-4342-B048-85BDC9FD1C3A}</a:tableStyleId>
              </a:tblPr>
              <a:tblGrid>
                <a:gridCol w="6771419">
                  <a:extLst>
                    <a:ext uri="{9D8B030D-6E8A-4147-A177-3AD203B41FA5}">
                      <a16:colId xmlns:a16="http://schemas.microsoft.com/office/drawing/2014/main" val="3311985959"/>
                    </a:ext>
                  </a:extLst>
                </a:gridCol>
              </a:tblGrid>
              <a:tr h="245778">
                <a:tc>
                  <a:txBody>
                    <a:bodyPr/>
                    <a:lstStyle/>
                    <a:p>
                      <a:pPr algn="ctr" fontAlgn="t"/>
                      <a:r>
                        <a:rPr lang="en-US" sz="1600" u="none" strike="noStrike" dirty="0">
                          <a:effectLst/>
                        </a:rPr>
                        <a:t>April 2021</a:t>
                      </a:r>
                      <a:endParaRPr lang="en-US" sz="1600" b="1" i="0" u="none" strike="noStrike" dirty="0">
                        <a:solidFill>
                          <a:srgbClr val="2F75B5"/>
                        </a:solidFill>
                        <a:effectLst/>
                        <a:latin typeface="Calibri" panose="020F0502020204030204" pitchFamily="34" charset="0"/>
                      </a:endParaRPr>
                    </a:p>
                  </a:txBody>
                  <a:tcPr marL="9525" marR="9525" marT="9525" marB="0"/>
                </a:tc>
                <a:extLst>
                  <a:ext uri="{0D108BD9-81ED-4DB2-BD59-A6C34878D82A}">
                    <a16:rowId xmlns:a16="http://schemas.microsoft.com/office/drawing/2014/main" val="1341895736"/>
                  </a:ext>
                </a:extLst>
              </a:tr>
            </a:tbl>
          </a:graphicData>
        </a:graphic>
      </p:graphicFrame>
    </p:spTree>
    <p:extLst>
      <p:ext uri="{BB962C8B-B14F-4D97-AF65-F5344CB8AC3E}">
        <p14:creationId xmlns:p14="http://schemas.microsoft.com/office/powerpoint/2010/main" val="5791997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66553FF-02DA-45AA-8F60-4108B707D35C}"/>
              </a:ext>
            </a:extLst>
          </p:cNvPr>
          <p:cNvSpPr/>
          <p:nvPr/>
        </p:nvSpPr>
        <p:spPr>
          <a:xfrm>
            <a:off x="0" y="-75724"/>
            <a:ext cx="6858000" cy="769441"/>
          </a:xfrm>
          <a:prstGeom prst="rect">
            <a:avLst/>
          </a:prstGeom>
          <a:solidFill>
            <a:srgbClr val="FFC000"/>
          </a:solidFill>
        </p:spPr>
        <p:txBody>
          <a:bodyPr wrap="square">
            <a:spAutoFit/>
          </a:bodyPr>
          <a:lstStyle/>
          <a:p>
            <a:pPr algn="ctr"/>
            <a:r>
              <a:rPr lang="en-US" sz="2800" b="1" dirty="0">
                <a:solidFill>
                  <a:srgbClr val="FF0000"/>
                </a:solidFill>
                <a:latin typeface="Copperplate" panose="02000504000000020004" pitchFamily="2" charset="77"/>
              </a:rPr>
              <a:t>Marine Corps League</a:t>
            </a:r>
          </a:p>
          <a:p>
            <a:pPr algn="ctr"/>
            <a:r>
              <a:rPr lang="en-US" sz="1600" b="1" dirty="0">
                <a:solidFill>
                  <a:srgbClr val="FF0000"/>
                </a:solidFill>
                <a:latin typeface="Copperplate" panose="02000504000000020004" pitchFamily="2" charset="77"/>
              </a:rPr>
              <a:t>Sr. Vice Commandant</a:t>
            </a:r>
            <a:endParaRPr lang="en-US" sz="1600" dirty="0">
              <a:latin typeface="Copperplate" panose="02000504000000020004" pitchFamily="2" charset="77"/>
            </a:endParaRPr>
          </a:p>
        </p:txBody>
      </p:sp>
      <p:pic>
        <p:nvPicPr>
          <p:cNvPr id="7" name="Picture 6">
            <a:extLst>
              <a:ext uri="{FF2B5EF4-FFF2-40B4-BE49-F238E27FC236}">
                <a16:creationId xmlns:a16="http://schemas.microsoft.com/office/drawing/2014/main" id="{E61A16E6-080D-B143-8048-699968B833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1905"/>
            <a:ext cx="941576" cy="941576"/>
          </a:xfrm>
          <a:prstGeom prst="rect">
            <a:avLst/>
          </a:prstGeom>
        </p:spPr>
      </p:pic>
      <p:pic>
        <p:nvPicPr>
          <p:cNvPr id="9" name="Picture 8" descr="A person wearing a hat&#10;&#10;Description automatically generated">
            <a:extLst>
              <a:ext uri="{FF2B5EF4-FFF2-40B4-BE49-F238E27FC236}">
                <a16:creationId xmlns:a16="http://schemas.microsoft.com/office/drawing/2014/main" id="{DD64C47C-C017-744E-BAAF-148C05CBD3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82" y="865852"/>
            <a:ext cx="1330156" cy="1695755"/>
          </a:xfrm>
          <a:prstGeom prst="rect">
            <a:avLst/>
          </a:prstGeom>
        </p:spPr>
      </p:pic>
      <p:sp>
        <p:nvSpPr>
          <p:cNvPr id="2" name="TextBox 1">
            <a:extLst>
              <a:ext uri="{FF2B5EF4-FFF2-40B4-BE49-F238E27FC236}">
                <a16:creationId xmlns:a16="http://schemas.microsoft.com/office/drawing/2014/main" id="{E8C5F484-A62B-7F45-8D7B-0E80E0F5B029}"/>
              </a:ext>
            </a:extLst>
          </p:cNvPr>
          <p:cNvSpPr txBox="1"/>
          <p:nvPr/>
        </p:nvSpPr>
        <p:spPr>
          <a:xfrm>
            <a:off x="80982" y="2544895"/>
            <a:ext cx="6696036" cy="6413574"/>
          </a:xfrm>
          <a:prstGeom prst="rect">
            <a:avLst/>
          </a:prstGeom>
          <a:noFill/>
        </p:spPr>
        <p:txBody>
          <a:bodyPr wrap="square" rtlCol="0">
            <a:spAutoFit/>
          </a:bodyPr>
          <a:lstStyle/>
          <a:p>
            <a:r>
              <a:rPr lang="en-US" sz="1200" dirty="0"/>
              <a:t>Greetings to all Marines and Associates of the Tar Heel Detachment.</a:t>
            </a:r>
          </a:p>
          <a:p>
            <a:br>
              <a:rPr lang="en-US" sz="1200" dirty="0"/>
            </a:br>
            <a:r>
              <a:rPr lang="en-US" sz="1200" dirty="0"/>
              <a:t>Fellow Marines and Associates, the month of March has shown a great start for the new leadership headed by Commandant James Lewis.  We started the month by bringing in a new member, David Matthews.  David lives in Wendell with his wife Taia.  He works at the VA Hospital in Durham and is head of Security.  He retired from the Marine Corps after 20+ years as a SSGT.  Please welcome him as our newest member.</a:t>
            </a:r>
          </a:p>
          <a:p>
            <a:br>
              <a:rPr lang="en-US" sz="1200" dirty="0"/>
            </a:br>
            <a:r>
              <a:rPr lang="en-US" sz="1200" dirty="0"/>
              <a:t>Also, in March the Tar Heel Detachment hosted the first gathering of Marines and Associates since 2019 as the Department Spring meeting was held at the Doubletree by Hilton on March 12-13.  Once again, your Detachment was showcased as a leading Detachment across North Carolina.  Making this meeting such a success was a joint effort by several of our Members including James Mitchell, Gene Taxis, Toby Roberts, Earl Linthicum, Tyrone Ashe, Al Pasquale, James Lewis and Pamela Thomas, along with several members of the Auxiliary. </a:t>
            </a:r>
            <a:br>
              <a:rPr lang="en-US" sz="1200" dirty="0"/>
            </a:br>
            <a:r>
              <a:rPr lang="en-US" sz="1200" dirty="0"/>
              <a:t>Also contributing to the success were several of the wives of these members, including Marilyn Lewis, Gayle Dilday and Jeannie Mitchell who made our hospitality suite such a big attraction with the homemade buffet of delicious food.</a:t>
            </a:r>
            <a:br>
              <a:rPr lang="en-US" sz="1200" dirty="0"/>
            </a:br>
            <a:r>
              <a:rPr lang="en-US" sz="1200" dirty="0"/>
              <a:t>Assisting with the raffle and 50/50 table was Therese Taxis.  A big THANK YOU to each of you for contributing to a great weekend for all the fellow Marines and Associates who came together from all across our state.  </a:t>
            </a:r>
          </a:p>
          <a:p>
            <a:br>
              <a:rPr lang="en-US" sz="1200" dirty="0"/>
            </a:br>
            <a:r>
              <a:rPr lang="en-US" sz="1200" dirty="0"/>
              <a:t>Also, a big Thank You to Commander Gregory Erickson and the members of the Drill Team from the Navy JROTC Cadets with Explorer Post 333 who raised the Colors at our opening flag raising ceremony in front of the hotel and for the Posting of the Colors opening our business meeting.  </a:t>
            </a:r>
          </a:p>
          <a:p>
            <a:br>
              <a:rPr lang="en-US" sz="1200" dirty="0"/>
            </a:br>
            <a:r>
              <a:rPr lang="en-US" sz="1200" dirty="0"/>
              <a:t>As we move forward our next big event will be our Memorial Day Ceremony at the Capitol Grounds in Raleigh.  This committee is headed up by John Saitta, so be ready to assist with any needs he may ask for.</a:t>
            </a:r>
          </a:p>
          <a:p>
            <a:br>
              <a:rPr lang="en-US" sz="1200" dirty="0"/>
            </a:br>
            <a:r>
              <a:rPr lang="en-US" sz="1200" dirty="0"/>
              <a:t>With everyone pitching in, this can be a very successful year for the Tar Heel Detachment.  So, join your Fellow Marines and Associates to make it happen. </a:t>
            </a:r>
          </a:p>
          <a:p>
            <a:r>
              <a:rPr lang="en-US" sz="1200" dirty="0"/>
              <a:t>Thank you in advance for all your help</a:t>
            </a:r>
          </a:p>
          <a:p>
            <a:endParaRPr lang="en-US" sz="1200" dirty="0"/>
          </a:p>
          <a:p>
            <a:r>
              <a:rPr lang="en-US" sz="1200" dirty="0"/>
              <a:t>Semper Fi  John</a:t>
            </a:r>
          </a:p>
        </p:txBody>
      </p:sp>
      <p:pic>
        <p:nvPicPr>
          <p:cNvPr id="13" name="Picture 12" descr="A close up of a sign&#10;&#10;Description automatically generated">
            <a:extLst>
              <a:ext uri="{FF2B5EF4-FFF2-40B4-BE49-F238E27FC236}">
                <a16:creationId xmlns:a16="http://schemas.microsoft.com/office/drawing/2014/main" id="{BE9FA843-9AA3-F54F-9221-06A16569E7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47635" y="947737"/>
            <a:ext cx="1472708" cy="1472708"/>
          </a:xfrm>
          <a:prstGeom prst="rect">
            <a:avLst/>
          </a:prstGeom>
        </p:spPr>
      </p:pic>
      <p:pic>
        <p:nvPicPr>
          <p:cNvPr id="14" name="Picture 13">
            <a:extLst>
              <a:ext uri="{FF2B5EF4-FFF2-40B4-BE49-F238E27FC236}">
                <a16:creationId xmlns:a16="http://schemas.microsoft.com/office/drawing/2014/main" id="{F6AC0764-05DB-A54C-AB7D-6F4AAB5A48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3142" y="-108024"/>
            <a:ext cx="941576" cy="941576"/>
          </a:xfrm>
          <a:prstGeom prst="rect">
            <a:avLst/>
          </a:prstGeom>
        </p:spPr>
      </p:pic>
    </p:spTree>
    <p:extLst>
      <p:ext uri="{BB962C8B-B14F-4D97-AF65-F5344CB8AC3E}">
        <p14:creationId xmlns:p14="http://schemas.microsoft.com/office/powerpoint/2010/main" val="29514458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66553FF-02DA-45AA-8F60-4108B707D35C}"/>
              </a:ext>
            </a:extLst>
          </p:cNvPr>
          <p:cNvSpPr/>
          <p:nvPr/>
        </p:nvSpPr>
        <p:spPr>
          <a:xfrm>
            <a:off x="0" y="-75724"/>
            <a:ext cx="6858000" cy="769441"/>
          </a:xfrm>
          <a:prstGeom prst="rect">
            <a:avLst/>
          </a:prstGeom>
          <a:solidFill>
            <a:srgbClr val="FFC000"/>
          </a:solidFill>
        </p:spPr>
        <p:txBody>
          <a:bodyPr wrap="square">
            <a:spAutoFit/>
          </a:bodyPr>
          <a:lstStyle/>
          <a:p>
            <a:pPr algn="ctr"/>
            <a:r>
              <a:rPr lang="en-US" sz="2800" b="1" dirty="0">
                <a:solidFill>
                  <a:srgbClr val="FF0000"/>
                </a:solidFill>
                <a:latin typeface="Copperplate" panose="02000504000000020004" pitchFamily="2" charset="77"/>
              </a:rPr>
              <a:t>Marine Corps League</a:t>
            </a:r>
          </a:p>
          <a:p>
            <a:pPr algn="ctr"/>
            <a:r>
              <a:rPr lang="en-US" sz="1600" b="1" dirty="0">
                <a:solidFill>
                  <a:srgbClr val="FF0000"/>
                </a:solidFill>
                <a:latin typeface="Copperplate" panose="02000504000000020004" pitchFamily="2" charset="77"/>
              </a:rPr>
              <a:t>Jr. Vice Commandant</a:t>
            </a:r>
            <a:endParaRPr lang="en-US" sz="1600" dirty="0">
              <a:latin typeface="Copperplate" panose="02000504000000020004" pitchFamily="2" charset="77"/>
            </a:endParaRPr>
          </a:p>
        </p:txBody>
      </p:sp>
      <p:pic>
        <p:nvPicPr>
          <p:cNvPr id="7" name="Picture 6">
            <a:extLst>
              <a:ext uri="{FF2B5EF4-FFF2-40B4-BE49-F238E27FC236}">
                <a16:creationId xmlns:a16="http://schemas.microsoft.com/office/drawing/2014/main" id="{E61A16E6-080D-B143-8048-699968B833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1905"/>
            <a:ext cx="941576" cy="941576"/>
          </a:xfrm>
          <a:prstGeom prst="rect">
            <a:avLst/>
          </a:prstGeom>
        </p:spPr>
      </p:pic>
      <p:pic>
        <p:nvPicPr>
          <p:cNvPr id="10" name="Picture 9" descr="A person with a beard&#10;&#10;Description automatically generated with low confidence">
            <a:extLst>
              <a:ext uri="{FF2B5EF4-FFF2-40B4-BE49-F238E27FC236}">
                <a16:creationId xmlns:a16="http://schemas.microsoft.com/office/drawing/2014/main" id="{51B39412-BEFA-BF4E-B81A-96D659F291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425" y="905473"/>
            <a:ext cx="1231654" cy="1695755"/>
          </a:xfrm>
          <a:prstGeom prst="rect">
            <a:avLst/>
          </a:prstGeom>
        </p:spPr>
      </p:pic>
      <p:sp>
        <p:nvSpPr>
          <p:cNvPr id="2" name="TextBox 1">
            <a:extLst>
              <a:ext uri="{FF2B5EF4-FFF2-40B4-BE49-F238E27FC236}">
                <a16:creationId xmlns:a16="http://schemas.microsoft.com/office/drawing/2014/main" id="{E8C5F484-A62B-7F45-8D7B-0E80E0F5B029}"/>
              </a:ext>
            </a:extLst>
          </p:cNvPr>
          <p:cNvSpPr txBox="1"/>
          <p:nvPr/>
        </p:nvSpPr>
        <p:spPr>
          <a:xfrm>
            <a:off x="44539" y="2982217"/>
            <a:ext cx="6696036" cy="4708981"/>
          </a:xfrm>
          <a:prstGeom prst="rect">
            <a:avLst/>
          </a:prstGeom>
          <a:noFill/>
        </p:spPr>
        <p:txBody>
          <a:bodyPr wrap="square" rtlCol="0">
            <a:spAutoFit/>
          </a:bodyPr>
          <a:lstStyle/>
          <a:p>
            <a:r>
              <a:rPr lang="en-US" sz="1200" dirty="0"/>
              <a:t>Marines, </a:t>
            </a:r>
          </a:p>
          <a:p>
            <a:r>
              <a:rPr lang="en-US" sz="1200" dirty="0"/>
              <a:t>Hope all is well with everyone and you are getting your vaccinations. I’m ready for this pandemic to be over with. It has held back our usual activities and I miss being able to get together socially.</a:t>
            </a:r>
          </a:p>
          <a:p>
            <a:endParaRPr lang="en-US" sz="1200" dirty="0"/>
          </a:p>
          <a:p>
            <a:r>
              <a:rPr lang="en-US" sz="1200" dirty="0"/>
              <a:t>The rifle raffle is coming along as well as it can be expected with the pandemic limiting the ability to get out and sell tickets. The membership has not responded to the sales of tickets like I had hoped, but we have plenty of time before the November drawing.</a:t>
            </a:r>
          </a:p>
          <a:p>
            <a:r>
              <a:rPr lang="en-US" sz="1200" dirty="0"/>
              <a:t> </a:t>
            </a:r>
          </a:p>
          <a:p>
            <a:r>
              <a:rPr lang="en-US" sz="1200" dirty="0"/>
              <a:t>A table was set up at the DoNC Membership Meeting and we were able to make some sales for the raffle. The rifle was displayed on the table and everyone was really impressed with it.</a:t>
            </a:r>
          </a:p>
          <a:p>
            <a:r>
              <a:rPr lang="en-US" sz="1200" dirty="0"/>
              <a:t> </a:t>
            </a:r>
          </a:p>
          <a:p>
            <a:r>
              <a:rPr lang="en-US" sz="1200" dirty="0"/>
              <a:t>We are very close to completing our roster upgrade. Review the password protected members only website at </a:t>
            </a:r>
            <a:r>
              <a:rPr lang="en-US" sz="1200" dirty="0">
                <a:hlinkClick r:id="rId5"/>
              </a:rPr>
              <a:t>http://www.tarheelmcl.org/</a:t>
            </a:r>
            <a:r>
              <a:rPr lang="en-US" sz="1200" dirty="0"/>
              <a:t>   If you have corrections or changes in your address or phone number, please contact me.  This roster is for the sole purpose of the membership only. It will not in anyway be shared outside of the league.</a:t>
            </a:r>
          </a:p>
          <a:p>
            <a:r>
              <a:rPr lang="en-US" sz="1200" dirty="0"/>
              <a:t> </a:t>
            </a:r>
          </a:p>
          <a:p>
            <a:r>
              <a:rPr lang="en-US" sz="1200" dirty="0"/>
              <a:t>If you know of any sickness or distress, please contact me or any of the staff. My email address is  </a:t>
            </a:r>
            <a:r>
              <a:rPr lang="en-US" sz="1200" dirty="0">
                <a:hlinkClick r:id="rId6"/>
              </a:rPr>
              <a:t>linthicj@bellsouth.net</a:t>
            </a:r>
            <a:r>
              <a:rPr lang="en-US" sz="1200" dirty="0"/>
              <a:t>.</a:t>
            </a:r>
          </a:p>
          <a:p>
            <a:r>
              <a:rPr lang="en-US" sz="1200" dirty="0"/>
              <a:t> </a:t>
            </a:r>
          </a:p>
          <a:p>
            <a:r>
              <a:rPr lang="en-US" sz="1200" dirty="0"/>
              <a:t>Have a happy Easter and remember to celebrate its true meaning!</a:t>
            </a:r>
          </a:p>
          <a:p>
            <a:r>
              <a:rPr lang="en-US" sz="1200" dirty="0"/>
              <a:t> </a:t>
            </a:r>
          </a:p>
          <a:p>
            <a:r>
              <a:rPr lang="en-US" sz="1200" dirty="0"/>
              <a:t>James E. Linthicum, Jr. Vice Commandant</a:t>
            </a:r>
          </a:p>
          <a:p>
            <a:endParaRPr lang="en-US" sz="1200" dirty="0"/>
          </a:p>
          <a:p>
            <a:br>
              <a:rPr lang="en-US" sz="1200" dirty="0"/>
            </a:br>
            <a:endParaRPr lang="en-US" sz="1200" dirty="0"/>
          </a:p>
        </p:txBody>
      </p:sp>
      <p:pic>
        <p:nvPicPr>
          <p:cNvPr id="13" name="Picture 12" descr="A close up of a sign&#10;&#10;Description automatically generated">
            <a:extLst>
              <a:ext uri="{FF2B5EF4-FFF2-40B4-BE49-F238E27FC236}">
                <a16:creationId xmlns:a16="http://schemas.microsoft.com/office/drawing/2014/main" id="{BE9FA843-9AA3-F54F-9221-06A16569E7E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67867" y="7542833"/>
            <a:ext cx="1472708" cy="1472708"/>
          </a:xfrm>
          <a:prstGeom prst="rect">
            <a:avLst/>
          </a:prstGeom>
        </p:spPr>
      </p:pic>
      <p:pic>
        <p:nvPicPr>
          <p:cNvPr id="14" name="Picture 13">
            <a:extLst>
              <a:ext uri="{FF2B5EF4-FFF2-40B4-BE49-F238E27FC236}">
                <a16:creationId xmlns:a16="http://schemas.microsoft.com/office/drawing/2014/main" id="{F6AC0764-05DB-A54C-AB7D-6F4AAB5A48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3142" y="-108024"/>
            <a:ext cx="941576" cy="941576"/>
          </a:xfrm>
          <a:prstGeom prst="rect">
            <a:avLst/>
          </a:prstGeom>
        </p:spPr>
      </p:pic>
    </p:spTree>
    <p:extLst>
      <p:ext uri="{BB962C8B-B14F-4D97-AF65-F5344CB8AC3E}">
        <p14:creationId xmlns:p14="http://schemas.microsoft.com/office/powerpoint/2010/main" val="41146570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CBE6B69-B1F8-4EBB-A45F-A18EB5554792}"/>
              </a:ext>
            </a:extLst>
          </p:cNvPr>
          <p:cNvSpPr txBox="1">
            <a:spLocks/>
          </p:cNvSpPr>
          <p:nvPr/>
        </p:nvSpPr>
        <p:spPr>
          <a:xfrm>
            <a:off x="0" y="1"/>
            <a:ext cx="6857999" cy="990599"/>
          </a:xfrm>
          <a:prstGeom prst="rect">
            <a:avLst/>
          </a:prstGeom>
          <a:solidFill>
            <a:srgbClr val="FF0000"/>
          </a:solidFill>
        </p:spPr>
        <p:txBody>
          <a:bodyPr>
            <a:normAutofit fontScale="85000" lnSpcReduction="2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2800" b="1" dirty="0">
              <a:solidFill>
                <a:srgbClr val="FFC000"/>
              </a:solidFill>
              <a:latin typeface="Old English Text MT" panose="03040902040508030806" pitchFamily="66" charset="0"/>
            </a:endParaRPr>
          </a:p>
          <a:p>
            <a:pPr algn="ctr"/>
            <a:r>
              <a:rPr lang="en-US" sz="2200" b="1" dirty="0">
                <a:solidFill>
                  <a:srgbClr val="FFC000"/>
                </a:solidFill>
                <a:latin typeface="Copperplate" panose="02000504000000020004" pitchFamily="2" charset="77"/>
              </a:rPr>
              <a:t> Department of North Carolina </a:t>
            </a:r>
          </a:p>
          <a:p>
            <a:pPr algn="ctr"/>
            <a:r>
              <a:rPr lang="en-US" sz="2200" b="1" dirty="0">
                <a:solidFill>
                  <a:srgbClr val="FFC000"/>
                </a:solidFill>
                <a:latin typeface="Copperplate" panose="02000504000000020004" pitchFamily="2" charset="77"/>
              </a:rPr>
              <a:t>Marine Corps League </a:t>
            </a:r>
          </a:p>
          <a:p>
            <a:pPr algn="ctr"/>
            <a:r>
              <a:rPr lang="en-US" sz="2200" b="1" dirty="0">
                <a:solidFill>
                  <a:srgbClr val="FFC000"/>
                </a:solidFill>
                <a:latin typeface="Copperplate" panose="02000504000000020004" pitchFamily="2" charset="77"/>
              </a:rPr>
              <a:t>2021 Spring Meeting </a:t>
            </a:r>
            <a:endParaRPr lang="en-US" sz="2400" b="1" dirty="0">
              <a:solidFill>
                <a:srgbClr val="FFC000"/>
              </a:solidFill>
              <a:latin typeface="Old English Text MT" panose="03040902040508030806" pitchFamily="66" charset="0"/>
            </a:endParaRPr>
          </a:p>
        </p:txBody>
      </p:sp>
      <p:pic>
        <p:nvPicPr>
          <p:cNvPr id="9" name="Picture 8">
            <a:extLst>
              <a:ext uri="{FF2B5EF4-FFF2-40B4-BE49-F238E27FC236}">
                <a16:creationId xmlns:a16="http://schemas.microsoft.com/office/drawing/2014/main" id="{39B72470-B014-46F4-9D1C-23441F5C69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7399" y="0"/>
            <a:ext cx="990600" cy="990600"/>
          </a:xfrm>
          <a:prstGeom prst="rect">
            <a:avLst/>
          </a:prstGeom>
        </p:spPr>
      </p:pic>
      <p:pic>
        <p:nvPicPr>
          <p:cNvPr id="10" name="Picture 9">
            <a:extLst>
              <a:ext uri="{FF2B5EF4-FFF2-40B4-BE49-F238E27FC236}">
                <a16:creationId xmlns:a16="http://schemas.microsoft.com/office/drawing/2014/main" id="{4B8A3F80-CFF5-4CE3-B371-336DCC5CA6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90600" cy="990600"/>
          </a:xfrm>
          <a:prstGeom prst="rect">
            <a:avLst/>
          </a:prstGeom>
        </p:spPr>
      </p:pic>
      <p:pic>
        <p:nvPicPr>
          <p:cNvPr id="3" name="Picture 2" descr="A person wearing a hat&#10;&#10;Description automatically generated with low confidence">
            <a:extLst>
              <a:ext uri="{FF2B5EF4-FFF2-40B4-BE49-F238E27FC236}">
                <a16:creationId xmlns:a16="http://schemas.microsoft.com/office/drawing/2014/main" id="{63696388-89ED-2F4B-BF39-661E3EE360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156211" y="2695709"/>
            <a:ext cx="3087758" cy="2315819"/>
          </a:xfrm>
          <a:prstGeom prst="rect">
            <a:avLst/>
          </a:prstGeom>
        </p:spPr>
      </p:pic>
      <p:pic>
        <p:nvPicPr>
          <p:cNvPr id="5" name="Picture 4" descr="A picture containing person, indoor&#10;&#10;Description automatically generated">
            <a:extLst>
              <a:ext uri="{FF2B5EF4-FFF2-40B4-BE49-F238E27FC236}">
                <a16:creationId xmlns:a16="http://schemas.microsoft.com/office/drawing/2014/main" id="{4088BAAE-E4CD-6A42-8AD3-DEBFC4AFE7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61948" y="2484090"/>
            <a:ext cx="3329608" cy="2497206"/>
          </a:xfrm>
          <a:prstGeom prst="rect">
            <a:avLst/>
          </a:prstGeom>
        </p:spPr>
      </p:pic>
      <p:pic>
        <p:nvPicPr>
          <p:cNvPr id="7" name="Picture 6" descr="A picture containing indoor&#10;&#10;Description automatically generated">
            <a:extLst>
              <a:ext uri="{FF2B5EF4-FFF2-40B4-BE49-F238E27FC236}">
                <a16:creationId xmlns:a16="http://schemas.microsoft.com/office/drawing/2014/main" id="{1C9950B3-7DBF-FA49-9A0C-8132110984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2322440" y="1386508"/>
            <a:ext cx="2398645" cy="1798984"/>
          </a:xfrm>
          <a:prstGeom prst="rect">
            <a:avLst/>
          </a:prstGeom>
        </p:spPr>
      </p:pic>
      <p:pic>
        <p:nvPicPr>
          <p:cNvPr id="12" name="Picture 11" descr="A picture containing indoor, floor, person, ceiling&#10;&#10;Description automatically generated">
            <a:extLst>
              <a:ext uri="{FF2B5EF4-FFF2-40B4-BE49-F238E27FC236}">
                <a16:creationId xmlns:a16="http://schemas.microsoft.com/office/drawing/2014/main" id="{24DA3450-DAB0-2646-9409-D00A3373A7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253" y="5676348"/>
            <a:ext cx="2215601" cy="2954133"/>
          </a:xfrm>
          <a:prstGeom prst="rect">
            <a:avLst/>
          </a:prstGeom>
        </p:spPr>
      </p:pic>
      <p:pic>
        <p:nvPicPr>
          <p:cNvPr id="14" name="Picture 13" descr="A group of people sitting in chairs&#10;&#10;Description automatically generated with medium confidence">
            <a:extLst>
              <a:ext uri="{FF2B5EF4-FFF2-40B4-BE49-F238E27FC236}">
                <a16:creationId xmlns:a16="http://schemas.microsoft.com/office/drawing/2014/main" id="{37D216D3-E28E-4847-BE23-00501C19EB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22662" y="5814390"/>
            <a:ext cx="4439478" cy="3329609"/>
          </a:xfrm>
          <a:prstGeom prst="rect">
            <a:avLst/>
          </a:prstGeom>
        </p:spPr>
      </p:pic>
    </p:spTree>
    <p:extLst>
      <p:ext uri="{BB962C8B-B14F-4D97-AF65-F5344CB8AC3E}">
        <p14:creationId xmlns:p14="http://schemas.microsoft.com/office/powerpoint/2010/main" val="34154318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CBE6B69-B1F8-4EBB-A45F-A18EB5554792}"/>
              </a:ext>
            </a:extLst>
          </p:cNvPr>
          <p:cNvSpPr txBox="1">
            <a:spLocks/>
          </p:cNvSpPr>
          <p:nvPr/>
        </p:nvSpPr>
        <p:spPr>
          <a:xfrm>
            <a:off x="0" y="1"/>
            <a:ext cx="6857999" cy="990599"/>
          </a:xfrm>
          <a:prstGeom prst="rect">
            <a:avLst/>
          </a:prstGeom>
          <a:solidFill>
            <a:srgbClr val="FF0000"/>
          </a:solidFill>
        </p:spPr>
        <p:txBody>
          <a:bodyPr>
            <a:normAutofit fontScale="85000" lnSpcReduction="2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2800" b="1" dirty="0">
              <a:solidFill>
                <a:srgbClr val="FFC000"/>
              </a:solidFill>
              <a:latin typeface="Old English Text MT" panose="03040902040508030806" pitchFamily="66" charset="0"/>
            </a:endParaRPr>
          </a:p>
          <a:p>
            <a:pPr algn="ctr"/>
            <a:r>
              <a:rPr lang="en-US" sz="2200" b="1" dirty="0">
                <a:solidFill>
                  <a:srgbClr val="FFC000"/>
                </a:solidFill>
                <a:latin typeface="Copperplate" panose="02000504000000020004" pitchFamily="2" charset="77"/>
              </a:rPr>
              <a:t> Department of North Carolina </a:t>
            </a:r>
          </a:p>
          <a:p>
            <a:pPr algn="ctr"/>
            <a:r>
              <a:rPr lang="en-US" sz="2200" b="1" dirty="0">
                <a:solidFill>
                  <a:srgbClr val="FFC000"/>
                </a:solidFill>
                <a:latin typeface="Copperplate" panose="02000504000000020004" pitchFamily="2" charset="77"/>
              </a:rPr>
              <a:t>Marine Corps League </a:t>
            </a:r>
          </a:p>
          <a:p>
            <a:pPr algn="ctr"/>
            <a:r>
              <a:rPr lang="en-US" sz="2200" b="1" dirty="0">
                <a:solidFill>
                  <a:srgbClr val="FFC000"/>
                </a:solidFill>
                <a:latin typeface="Copperplate" panose="02000504000000020004" pitchFamily="2" charset="77"/>
              </a:rPr>
              <a:t>2021 Spring Meeting </a:t>
            </a:r>
            <a:endParaRPr lang="en-US" sz="2400" b="1" dirty="0">
              <a:solidFill>
                <a:srgbClr val="FFC000"/>
              </a:solidFill>
              <a:latin typeface="Old English Text MT" panose="03040902040508030806" pitchFamily="66" charset="0"/>
            </a:endParaRPr>
          </a:p>
        </p:txBody>
      </p:sp>
      <p:pic>
        <p:nvPicPr>
          <p:cNvPr id="9" name="Picture 8">
            <a:extLst>
              <a:ext uri="{FF2B5EF4-FFF2-40B4-BE49-F238E27FC236}">
                <a16:creationId xmlns:a16="http://schemas.microsoft.com/office/drawing/2014/main" id="{39B72470-B014-46F4-9D1C-23441F5C69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7399" y="0"/>
            <a:ext cx="990600" cy="990600"/>
          </a:xfrm>
          <a:prstGeom prst="rect">
            <a:avLst/>
          </a:prstGeom>
        </p:spPr>
      </p:pic>
      <p:pic>
        <p:nvPicPr>
          <p:cNvPr id="10" name="Picture 9">
            <a:extLst>
              <a:ext uri="{FF2B5EF4-FFF2-40B4-BE49-F238E27FC236}">
                <a16:creationId xmlns:a16="http://schemas.microsoft.com/office/drawing/2014/main" id="{4B8A3F80-CFF5-4CE3-B371-336DCC5CA6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90600" cy="990600"/>
          </a:xfrm>
          <a:prstGeom prst="rect">
            <a:avLst/>
          </a:prstGeom>
        </p:spPr>
      </p:pic>
      <p:pic>
        <p:nvPicPr>
          <p:cNvPr id="3" name="Picture 2" descr="A picture containing indoor, floor, person, wall&#10;&#10;Description automatically generated">
            <a:extLst>
              <a:ext uri="{FF2B5EF4-FFF2-40B4-BE49-F238E27FC236}">
                <a16:creationId xmlns:a16="http://schemas.microsoft.com/office/drawing/2014/main" id="{BEFFD1D6-9594-DC46-AF4C-3DFE8F126E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2899" y="1156252"/>
            <a:ext cx="2594115" cy="3458820"/>
          </a:xfrm>
          <a:prstGeom prst="rect">
            <a:avLst/>
          </a:prstGeom>
        </p:spPr>
      </p:pic>
      <p:pic>
        <p:nvPicPr>
          <p:cNvPr id="5" name="Picture 4" descr="A picture containing person, indoor, person, ceiling&#10;&#10;Description automatically generated">
            <a:extLst>
              <a:ext uri="{FF2B5EF4-FFF2-40B4-BE49-F238E27FC236}">
                <a16:creationId xmlns:a16="http://schemas.microsoft.com/office/drawing/2014/main" id="{5BE44488-A5FC-2B4A-B74B-F803F9D081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13623"/>
            <a:ext cx="3971234" cy="2978426"/>
          </a:xfrm>
          <a:prstGeom prst="rect">
            <a:avLst/>
          </a:prstGeom>
        </p:spPr>
      </p:pic>
      <p:pic>
        <p:nvPicPr>
          <p:cNvPr id="7" name="Picture 6" descr="A picture containing wall, person, indoor&#10;&#10;Description automatically generated">
            <a:extLst>
              <a:ext uri="{FF2B5EF4-FFF2-40B4-BE49-F238E27FC236}">
                <a16:creationId xmlns:a16="http://schemas.microsoft.com/office/drawing/2014/main" id="{D3950C7E-67AB-1A4A-986E-6D13E61556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363056" y="5089114"/>
            <a:ext cx="3792331" cy="2844249"/>
          </a:xfrm>
          <a:prstGeom prst="rect">
            <a:avLst/>
          </a:prstGeom>
        </p:spPr>
      </p:pic>
      <p:pic>
        <p:nvPicPr>
          <p:cNvPr id="12" name="Picture 11" descr="A picture containing person, indoor, ceiling, window&#10;&#10;Description automatically generated">
            <a:extLst>
              <a:ext uri="{FF2B5EF4-FFF2-40B4-BE49-F238E27FC236}">
                <a16:creationId xmlns:a16="http://schemas.microsoft.com/office/drawing/2014/main" id="{EBB15ACE-0877-AE42-BDA0-886362AD7C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60093" y="5009321"/>
            <a:ext cx="3586921" cy="2690191"/>
          </a:xfrm>
          <a:prstGeom prst="rect">
            <a:avLst/>
          </a:prstGeom>
        </p:spPr>
      </p:pic>
    </p:spTree>
    <p:extLst>
      <p:ext uri="{BB962C8B-B14F-4D97-AF65-F5344CB8AC3E}">
        <p14:creationId xmlns:p14="http://schemas.microsoft.com/office/powerpoint/2010/main" val="18999240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CBE6B69-B1F8-4EBB-A45F-A18EB5554792}"/>
              </a:ext>
            </a:extLst>
          </p:cNvPr>
          <p:cNvSpPr txBox="1">
            <a:spLocks/>
          </p:cNvSpPr>
          <p:nvPr/>
        </p:nvSpPr>
        <p:spPr>
          <a:xfrm>
            <a:off x="0" y="1"/>
            <a:ext cx="6857999" cy="990599"/>
          </a:xfrm>
          <a:prstGeom prst="rect">
            <a:avLst/>
          </a:prstGeom>
          <a:solidFill>
            <a:srgbClr val="FF0000"/>
          </a:solidFill>
        </p:spPr>
        <p:txBody>
          <a:bodyPr>
            <a:normAutofit fontScale="85000" lnSpcReduction="2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2800" b="1" dirty="0">
              <a:solidFill>
                <a:srgbClr val="FFC000"/>
              </a:solidFill>
              <a:latin typeface="Old English Text MT" panose="03040902040508030806" pitchFamily="66" charset="0"/>
            </a:endParaRPr>
          </a:p>
          <a:p>
            <a:pPr algn="ctr"/>
            <a:r>
              <a:rPr lang="en-US" sz="2200" b="1" dirty="0">
                <a:solidFill>
                  <a:srgbClr val="FFC000"/>
                </a:solidFill>
                <a:latin typeface="Copperplate" panose="02000504000000020004" pitchFamily="2" charset="77"/>
              </a:rPr>
              <a:t> Department of North Carolina </a:t>
            </a:r>
          </a:p>
          <a:p>
            <a:pPr algn="ctr"/>
            <a:r>
              <a:rPr lang="en-US" sz="2200" b="1" dirty="0">
                <a:solidFill>
                  <a:srgbClr val="FFC000"/>
                </a:solidFill>
                <a:latin typeface="Copperplate" panose="02000504000000020004" pitchFamily="2" charset="77"/>
              </a:rPr>
              <a:t>Marine Corps League </a:t>
            </a:r>
          </a:p>
          <a:p>
            <a:pPr algn="ctr"/>
            <a:r>
              <a:rPr lang="en-US" sz="2200" b="1" dirty="0">
                <a:solidFill>
                  <a:srgbClr val="FFC000"/>
                </a:solidFill>
                <a:latin typeface="Copperplate" panose="02000504000000020004" pitchFamily="2" charset="77"/>
              </a:rPr>
              <a:t>2021 Spring Meeting </a:t>
            </a:r>
            <a:endParaRPr lang="en-US" sz="2400" b="1" dirty="0">
              <a:solidFill>
                <a:srgbClr val="FFC000"/>
              </a:solidFill>
              <a:latin typeface="Old English Text MT" panose="03040902040508030806" pitchFamily="66" charset="0"/>
            </a:endParaRPr>
          </a:p>
        </p:txBody>
      </p:sp>
      <p:pic>
        <p:nvPicPr>
          <p:cNvPr id="9" name="Picture 8">
            <a:extLst>
              <a:ext uri="{FF2B5EF4-FFF2-40B4-BE49-F238E27FC236}">
                <a16:creationId xmlns:a16="http://schemas.microsoft.com/office/drawing/2014/main" id="{39B72470-B014-46F4-9D1C-23441F5C69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7399" y="0"/>
            <a:ext cx="990600" cy="990600"/>
          </a:xfrm>
          <a:prstGeom prst="rect">
            <a:avLst/>
          </a:prstGeom>
        </p:spPr>
      </p:pic>
      <p:pic>
        <p:nvPicPr>
          <p:cNvPr id="10" name="Picture 9">
            <a:extLst>
              <a:ext uri="{FF2B5EF4-FFF2-40B4-BE49-F238E27FC236}">
                <a16:creationId xmlns:a16="http://schemas.microsoft.com/office/drawing/2014/main" id="{4B8A3F80-CFF5-4CE3-B371-336DCC5CA6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90600" cy="990600"/>
          </a:xfrm>
          <a:prstGeom prst="rect">
            <a:avLst/>
          </a:prstGeom>
        </p:spPr>
      </p:pic>
      <p:pic>
        <p:nvPicPr>
          <p:cNvPr id="3" name="Picture 2" descr="A person wearing a red shirt&#10;&#10;Description automatically generated with low confidence">
            <a:extLst>
              <a:ext uri="{FF2B5EF4-FFF2-40B4-BE49-F238E27FC236}">
                <a16:creationId xmlns:a16="http://schemas.microsoft.com/office/drawing/2014/main" id="{99478FAE-9122-5F47-A70D-B0A5ED3441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9000" y="4572000"/>
            <a:ext cx="3158160" cy="4210879"/>
          </a:xfrm>
          <a:prstGeom prst="rect">
            <a:avLst/>
          </a:prstGeom>
        </p:spPr>
      </p:pic>
      <p:pic>
        <p:nvPicPr>
          <p:cNvPr id="5" name="Picture 4" descr="A picture containing person, floor, indoor, standing&#10;&#10;Description automatically generated">
            <a:extLst>
              <a:ext uri="{FF2B5EF4-FFF2-40B4-BE49-F238E27FC236}">
                <a16:creationId xmlns:a16="http://schemas.microsoft.com/office/drawing/2014/main" id="{44F22BEE-9F5F-3A4C-AC7E-6AAC960566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896" y="5171661"/>
            <a:ext cx="2879864" cy="3839818"/>
          </a:xfrm>
          <a:prstGeom prst="rect">
            <a:avLst/>
          </a:prstGeom>
        </p:spPr>
      </p:pic>
      <p:pic>
        <p:nvPicPr>
          <p:cNvPr id="12" name="Picture 11" descr="A picture containing indoor, bag&#10;&#10;Description automatically generated">
            <a:extLst>
              <a:ext uri="{FF2B5EF4-FFF2-40B4-BE49-F238E27FC236}">
                <a16:creationId xmlns:a16="http://schemas.microsoft.com/office/drawing/2014/main" id="{20C7BAA2-1963-B148-8DC1-B5E3442D51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254482" y="2129254"/>
            <a:ext cx="3357767" cy="2518325"/>
          </a:xfrm>
          <a:prstGeom prst="rect">
            <a:avLst/>
          </a:prstGeom>
        </p:spPr>
      </p:pic>
      <p:pic>
        <p:nvPicPr>
          <p:cNvPr id="4" name="Picture 3" descr="A person sitting at a table&#10;&#10;Description automatically generated">
            <a:extLst>
              <a:ext uri="{FF2B5EF4-FFF2-40B4-BE49-F238E27FC236}">
                <a16:creationId xmlns:a16="http://schemas.microsoft.com/office/drawing/2014/main" id="{FFD260FB-A7C1-5E4C-96C9-A7B87983B9F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81243" y="1245704"/>
            <a:ext cx="3847547" cy="2885660"/>
          </a:xfrm>
          <a:prstGeom prst="rect">
            <a:avLst/>
          </a:prstGeom>
        </p:spPr>
      </p:pic>
    </p:spTree>
    <p:extLst>
      <p:ext uri="{BB962C8B-B14F-4D97-AF65-F5344CB8AC3E}">
        <p14:creationId xmlns:p14="http://schemas.microsoft.com/office/powerpoint/2010/main" val="13339089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CBE6B69-B1F8-4EBB-A45F-A18EB5554792}"/>
              </a:ext>
            </a:extLst>
          </p:cNvPr>
          <p:cNvSpPr txBox="1">
            <a:spLocks/>
          </p:cNvSpPr>
          <p:nvPr/>
        </p:nvSpPr>
        <p:spPr>
          <a:xfrm>
            <a:off x="0" y="1"/>
            <a:ext cx="6857999" cy="990599"/>
          </a:xfrm>
          <a:prstGeom prst="rect">
            <a:avLst/>
          </a:prstGeom>
          <a:solidFill>
            <a:srgbClr val="FF0000"/>
          </a:solidFill>
        </p:spPr>
        <p:txBody>
          <a:bodyPr>
            <a:normAutofit fontScale="85000" lnSpcReduction="2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2800" b="1" dirty="0">
              <a:solidFill>
                <a:srgbClr val="FFC000"/>
              </a:solidFill>
              <a:latin typeface="Old English Text MT" panose="03040902040508030806" pitchFamily="66" charset="0"/>
            </a:endParaRPr>
          </a:p>
          <a:p>
            <a:pPr algn="ctr"/>
            <a:r>
              <a:rPr lang="en-US" sz="2200" b="1" dirty="0">
                <a:solidFill>
                  <a:srgbClr val="FFC000"/>
                </a:solidFill>
                <a:latin typeface="Copperplate" panose="02000504000000020004" pitchFamily="2" charset="77"/>
              </a:rPr>
              <a:t> Department of North Carolina </a:t>
            </a:r>
          </a:p>
          <a:p>
            <a:pPr algn="ctr"/>
            <a:r>
              <a:rPr lang="en-US" sz="2200" b="1" dirty="0">
                <a:solidFill>
                  <a:srgbClr val="FFC000"/>
                </a:solidFill>
                <a:latin typeface="Copperplate" panose="02000504000000020004" pitchFamily="2" charset="77"/>
              </a:rPr>
              <a:t>Marine Corps League </a:t>
            </a:r>
          </a:p>
          <a:p>
            <a:pPr algn="ctr"/>
            <a:r>
              <a:rPr lang="en-US" sz="2200" b="1" dirty="0">
                <a:solidFill>
                  <a:srgbClr val="FFC000"/>
                </a:solidFill>
                <a:latin typeface="Copperplate" panose="02000504000000020004" pitchFamily="2" charset="77"/>
              </a:rPr>
              <a:t>2021 Spring Meeting </a:t>
            </a:r>
            <a:endParaRPr lang="en-US" sz="2400" b="1" dirty="0">
              <a:solidFill>
                <a:srgbClr val="FFC000"/>
              </a:solidFill>
              <a:latin typeface="Old English Text MT" panose="03040902040508030806" pitchFamily="66" charset="0"/>
            </a:endParaRPr>
          </a:p>
        </p:txBody>
      </p:sp>
      <p:pic>
        <p:nvPicPr>
          <p:cNvPr id="9" name="Picture 8">
            <a:extLst>
              <a:ext uri="{FF2B5EF4-FFF2-40B4-BE49-F238E27FC236}">
                <a16:creationId xmlns:a16="http://schemas.microsoft.com/office/drawing/2014/main" id="{39B72470-B014-46F4-9D1C-23441F5C69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7399" y="0"/>
            <a:ext cx="990600" cy="990600"/>
          </a:xfrm>
          <a:prstGeom prst="rect">
            <a:avLst/>
          </a:prstGeom>
        </p:spPr>
      </p:pic>
      <p:pic>
        <p:nvPicPr>
          <p:cNvPr id="10" name="Picture 9">
            <a:extLst>
              <a:ext uri="{FF2B5EF4-FFF2-40B4-BE49-F238E27FC236}">
                <a16:creationId xmlns:a16="http://schemas.microsoft.com/office/drawing/2014/main" id="{4B8A3F80-CFF5-4CE3-B371-336DCC5CA6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90600" cy="990600"/>
          </a:xfrm>
          <a:prstGeom prst="rect">
            <a:avLst/>
          </a:prstGeom>
        </p:spPr>
      </p:pic>
      <p:pic>
        <p:nvPicPr>
          <p:cNvPr id="5" name="Picture 4" descr="A picture containing person, wall, indoor, person&#10;&#10;Description automatically generated">
            <a:extLst>
              <a:ext uri="{FF2B5EF4-FFF2-40B4-BE49-F238E27FC236}">
                <a16:creationId xmlns:a16="http://schemas.microsoft.com/office/drawing/2014/main" id="{0EA02513-C8DC-D04C-8C1D-9A46346B6C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9434" y="5768003"/>
            <a:ext cx="1979129" cy="2638839"/>
          </a:xfrm>
          <a:prstGeom prst="rect">
            <a:avLst/>
          </a:prstGeom>
        </p:spPr>
      </p:pic>
      <p:pic>
        <p:nvPicPr>
          <p:cNvPr id="7" name="Picture 6" descr="A picture containing person, tree, outdoor&#10;&#10;Description automatically generated">
            <a:extLst>
              <a:ext uri="{FF2B5EF4-FFF2-40B4-BE49-F238E27FC236}">
                <a16:creationId xmlns:a16="http://schemas.microsoft.com/office/drawing/2014/main" id="{5B9A29D3-C9C1-944D-9A70-5E8934E3E0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83708" y="1118154"/>
            <a:ext cx="2894459" cy="3859276"/>
          </a:xfrm>
          <a:prstGeom prst="rect">
            <a:avLst/>
          </a:prstGeom>
        </p:spPr>
      </p:pic>
      <p:pic>
        <p:nvPicPr>
          <p:cNvPr id="12" name="Picture 11" descr="A picture containing person, indoor, standing, ceiling&#10;&#10;Description automatically generated">
            <a:extLst>
              <a:ext uri="{FF2B5EF4-FFF2-40B4-BE49-F238E27FC236}">
                <a16:creationId xmlns:a16="http://schemas.microsoft.com/office/drawing/2014/main" id="{8C8D21E0-7818-204A-AEB8-7B647EA898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430" y="5755579"/>
            <a:ext cx="1997766" cy="2663688"/>
          </a:xfrm>
          <a:prstGeom prst="rect">
            <a:avLst/>
          </a:prstGeom>
        </p:spPr>
      </p:pic>
      <p:pic>
        <p:nvPicPr>
          <p:cNvPr id="14" name="Picture 13" descr="A picture containing person, floor, standing, people&#10;&#10;Description automatically generated">
            <a:extLst>
              <a:ext uri="{FF2B5EF4-FFF2-40B4-BE49-F238E27FC236}">
                <a16:creationId xmlns:a16="http://schemas.microsoft.com/office/drawing/2014/main" id="{F9647738-70F2-F840-85AF-0A75E6973C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80402" y="5755579"/>
            <a:ext cx="1997765" cy="2663686"/>
          </a:xfrm>
          <a:prstGeom prst="rect">
            <a:avLst/>
          </a:prstGeom>
        </p:spPr>
      </p:pic>
      <p:pic>
        <p:nvPicPr>
          <p:cNvPr id="18" name="Picture 17" descr="A picture containing indoor&#10;&#10;Description automatically generated">
            <a:extLst>
              <a:ext uri="{FF2B5EF4-FFF2-40B4-BE49-F238E27FC236}">
                <a16:creationId xmlns:a16="http://schemas.microsoft.com/office/drawing/2014/main" id="{909E2A5B-C751-BC45-80BA-616F9EF1B89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426504" y="1600563"/>
            <a:ext cx="3859276" cy="2894458"/>
          </a:xfrm>
          <a:prstGeom prst="rect">
            <a:avLst/>
          </a:prstGeom>
        </p:spPr>
      </p:pic>
    </p:spTree>
    <p:extLst>
      <p:ext uri="{BB962C8B-B14F-4D97-AF65-F5344CB8AC3E}">
        <p14:creationId xmlns:p14="http://schemas.microsoft.com/office/powerpoint/2010/main" val="27009265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CBE6B69-B1F8-4EBB-A45F-A18EB5554792}"/>
              </a:ext>
            </a:extLst>
          </p:cNvPr>
          <p:cNvSpPr txBox="1">
            <a:spLocks/>
          </p:cNvSpPr>
          <p:nvPr/>
        </p:nvSpPr>
        <p:spPr>
          <a:xfrm>
            <a:off x="0" y="1"/>
            <a:ext cx="6857999" cy="990599"/>
          </a:xfrm>
          <a:prstGeom prst="rect">
            <a:avLst/>
          </a:prstGeom>
          <a:solidFill>
            <a:srgbClr val="FF0000"/>
          </a:solidFill>
        </p:spPr>
        <p:txBody>
          <a:bodyPr>
            <a:normAutofit fontScale="85000" lnSpcReduction="2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2800" b="1" dirty="0">
              <a:solidFill>
                <a:srgbClr val="FFC000"/>
              </a:solidFill>
              <a:latin typeface="Old English Text MT" panose="03040902040508030806" pitchFamily="66" charset="0"/>
            </a:endParaRPr>
          </a:p>
          <a:p>
            <a:pPr algn="ctr"/>
            <a:r>
              <a:rPr lang="en-US" sz="2200" b="1" dirty="0">
                <a:solidFill>
                  <a:srgbClr val="FFC000"/>
                </a:solidFill>
                <a:latin typeface="Copperplate" panose="02000504000000020004" pitchFamily="2" charset="77"/>
              </a:rPr>
              <a:t> Department of North Carolina </a:t>
            </a:r>
          </a:p>
          <a:p>
            <a:pPr algn="ctr"/>
            <a:r>
              <a:rPr lang="en-US" sz="2200" b="1" dirty="0">
                <a:solidFill>
                  <a:srgbClr val="FFC000"/>
                </a:solidFill>
                <a:latin typeface="Copperplate" panose="02000504000000020004" pitchFamily="2" charset="77"/>
              </a:rPr>
              <a:t>Marine Corps League </a:t>
            </a:r>
          </a:p>
          <a:p>
            <a:pPr algn="ctr"/>
            <a:r>
              <a:rPr lang="en-US" sz="2200" b="1" dirty="0">
                <a:solidFill>
                  <a:srgbClr val="FFC000"/>
                </a:solidFill>
                <a:latin typeface="Copperplate" panose="02000504000000020004" pitchFamily="2" charset="77"/>
              </a:rPr>
              <a:t>2021 Spring Meeting </a:t>
            </a:r>
            <a:endParaRPr lang="en-US" sz="2400" b="1" dirty="0">
              <a:solidFill>
                <a:srgbClr val="FFC000"/>
              </a:solidFill>
              <a:latin typeface="Old English Text MT" panose="03040902040508030806" pitchFamily="66" charset="0"/>
            </a:endParaRPr>
          </a:p>
        </p:txBody>
      </p:sp>
      <p:pic>
        <p:nvPicPr>
          <p:cNvPr id="9" name="Picture 8">
            <a:extLst>
              <a:ext uri="{FF2B5EF4-FFF2-40B4-BE49-F238E27FC236}">
                <a16:creationId xmlns:a16="http://schemas.microsoft.com/office/drawing/2014/main" id="{39B72470-B014-46F4-9D1C-23441F5C69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7399" y="0"/>
            <a:ext cx="990600" cy="990600"/>
          </a:xfrm>
          <a:prstGeom prst="rect">
            <a:avLst/>
          </a:prstGeom>
        </p:spPr>
      </p:pic>
      <p:pic>
        <p:nvPicPr>
          <p:cNvPr id="10" name="Picture 9">
            <a:extLst>
              <a:ext uri="{FF2B5EF4-FFF2-40B4-BE49-F238E27FC236}">
                <a16:creationId xmlns:a16="http://schemas.microsoft.com/office/drawing/2014/main" id="{4B8A3F80-CFF5-4CE3-B371-336DCC5CA6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90600" cy="990600"/>
          </a:xfrm>
          <a:prstGeom prst="rect">
            <a:avLst/>
          </a:prstGeom>
        </p:spPr>
      </p:pic>
      <p:pic>
        <p:nvPicPr>
          <p:cNvPr id="4" name="Picture 3" descr="A group of people in a room&#10;&#10;Description automatically generated with medium confidence">
            <a:extLst>
              <a:ext uri="{FF2B5EF4-FFF2-40B4-BE49-F238E27FC236}">
                <a16:creationId xmlns:a16="http://schemas.microsoft.com/office/drawing/2014/main" id="{171DC0BA-9EAA-834D-AA5B-423837C4D7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27995" y="2078935"/>
            <a:ext cx="7513987" cy="5635490"/>
          </a:xfrm>
          <a:prstGeom prst="rect">
            <a:avLst/>
          </a:prstGeom>
        </p:spPr>
      </p:pic>
    </p:spTree>
    <p:extLst>
      <p:ext uri="{BB962C8B-B14F-4D97-AF65-F5344CB8AC3E}">
        <p14:creationId xmlns:p14="http://schemas.microsoft.com/office/powerpoint/2010/main" val="242865961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2537</TotalTime>
  <Words>4775</Words>
  <Application>Microsoft Macintosh PowerPoint</Application>
  <PresentationFormat>Letter Paper (8.5x11 in)</PresentationFormat>
  <Paragraphs>559</Paragraphs>
  <Slides>27</Slides>
  <Notes>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Arial</vt:lpstr>
      <vt:lpstr>Calibri</vt:lpstr>
      <vt:lpstr>Calibri Light</vt:lpstr>
      <vt:lpstr>Century Gothic</vt:lpstr>
      <vt:lpstr>Copperplate</vt:lpstr>
      <vt:lpstr>Copperplate Gothic Bold</vt:lpstr>
      <vt:lpstr>Old English Text MT</vt:lpstr>
      <vt:lpstr>Times New Roman</vt:lpstr>
      <vt:lpstr>Office Theme</vt:lpstr>
      <vt:lpstr>SCUTTLEBUTT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Marine Corps  League Raffle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SCUTTLEBUTT</dc:title>
  <dc:creator>Therese Taxis</dc:creator>
  <cp:lastModifiedBy>Therese Taxis</cp:lastModifiedBy>
  <cp:revision>135</cp:revision>
  <dcterms:created xsi:type="dcterms:W3CDTF">2020-10-18T11:03:39Z</dcterms:created>
  <dcterms:modified xsi:type="dcterms:W3CDTF">2021-03-19T20:28:51Z</dcterms:modified>
</cp:coreProperties>
</file>